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9" r:id="rId1"/>
  </p:sldMasterIdLst>
  <p:sldIdLst>
    <p:sldId id="278" r:id="rId2"/>
    <p:sldId id="264" r:id="rId3"/>
    <p:sldId id="310" r:id="rId4"/>
    <p:sldId id="328" r:id="rId5"/>
    <p:sldId id="329" r:id="rId6"/>
    <p:sldId id="311" r:id="rId7"/>
    <p:sldId id="312" r:id="rId8"/>
    <p:sldId id="332" r:id="rId9"/>
    <p:sldId id="313" r:id="rId10"/>
    <p:sldId id="314" r:id="rId11"/>
    <p:sldId id="331" r:id="rId12"/>
    <p:sldId id="316" r:id="rId13"/>
    <p:sldId id="324" r:id="rId14"/>
    <p:sldId id="321" r:id="rId15"/>
    <p:sldId id="308" r:id="rId16"/>
    <p:sldId id="315" r:id="rId17"/>
    <p:sldId id="322" r:id="rId18"/>
    <p:sldId id="317" r:id="rId19"/>
    <p:sldId id="330" r:id="rId20"/>
    <p:sldId id="318" r:id="rId21"/>
    <p:sldId id="323" r:id="rId22"/>
    <p:sldId id="325" r:id="rId23"/>
    <p:sldId id="326" r:id="rId24"/>
    <p:sldId id="327" r:id="rId25"/>
    <p:sldId id="320" r:id="rId26"/>
    <p:sldId id="270" r:id="rId27"/>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DE6"/>
    <a:srgbClr val="FFFFCC"/>
    <a:srgbClr val="FFCCFF"/>
    <a:srgbClr val="FFC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0" autoAdjust="0"/>
    <p:restoredTop sz="94660"/>
  </p:normalViewPr>
  <p:slideViewPr>
    <p:cSldViewPr snapToGrid="0">
      <p:cViewPr varScale="1">
        <p:scale>
          <a:sx n="86" d="100"/>
          <a:sy n="86" d="100"/>
        </p:scale>
        <p:origin x="51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fr-FR"/>
              <a:t>Modifiez le style du titre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fld id="{0D9B18F4-7A7C-431B-9768-C7ACABE84956}" type="datetimeFigureOut">
              <a:rPr lang="fr-FR" smtClean="0"/>
              <a:t>28/08/2025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A0149AE-CF6C-4619-BF94-EFDA86A20673}" type="slidenum">
              <a:rPr lang="fr-FR" smtClean="0"/>
              <a:t>‹N°›</a:t>
            </a:fld>
            <a:endParaRPr lang="fr-FR"/>
          </a:p>
        </p:txBody>
      </p:sp>
    </p:spTree>
    <p:extLst>
      <p:ext uri="{BB962C8B-B14F-4D97-AF65-F5344CB8AC3E}">
        <p14:creationId xmlns:p14="http://schemas.microsoft.com/office/powerpoint/2010/main" val="188598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D9B18F4-7A7C-431B-9768-C7ACABE84956}" type="datetimeFigureOut">
              <a:rPr lang="fr-FR" smtClean="0"/>
              <a:t>28/08/2025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A0149AE-CF6C-4619-BF94-EFDA86A20673}" type="slidenum">
              <a:rPr lang="fr-FR" smtClean="0"/>
              <a:t>‹N°›</a:t>
            </a:fld>
            <a:endParaRPr lang="fr-FR"/>
          </a:p>
        </p:txBody>
      </p:sp>
    </p:spTree>
    <p:extLst>
      <p:ext uri="{BB962C8B-B14F-4D97-AF65-F5344CB8AC3E}">
        <p14:creationId xmlns:p14="http://schemas.microsoft.com/office/powerpoint/2010/main" val="4237494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D9B18F4-7A7C-431B-9768-C7ACABE84956}" type="datetimeFigureOut">
              <a:rPr lang="fr-FR" smtClean="0"/>
              <a:t>28/08/2025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A0149AE-CF6C-4619-BF94-EFDA86A20673}" type="slidenum">
              <a:rPr lang="fr-FR" smtClean="0"/>
              <a:t>‹N°›</a:t>
            </a:fld>
            <a:endParaRPr lang="fr-FR"/>
          </a:p>
        </p:txBody>
      </p:sp>
    </p:spTree>
    <p:extLst>
      <p:ext uri="{BB962C8B-B14F-4D97-AF65-F5344CB8AC3E}">
        <p14:creationId xmlns:p14="http://schemas.microsoft.com/office/powerpoint/2010/main" val="421186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D9B18F4-7A7C-431B-9768-C7ACABE84956}" type="datetimeFigureOut">
              <a:rPr lang="fr-FR" smtClean="0"/>
              <a:t>28/08/2025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A0149AE-CF6C-4619-BF94-EFDA86A20673}" type="slidenum">
              <a:rPr lang="fr-FR" smtClean="0"/>
              <a:t>‹N°›</a:t>
            </a:fld>
            <a:endParaRPr lang="fr-FR"/>
          </a:p>
        </p:txBody>
      </p:sp>
    </p:spTree>
    <p:extLst>
      <p:ext uri="{BB962C8B-B14F-4D97-AF65-F5344CB8AC3E}">
        <p14:creationId xmlns:p14="http://schemas.microsoft.com/office/powerpoint/2010/main" val="1914713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fr-FR"/>
              <a:t>Modifiez le style du titre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0D9B18F4-7A7C-431B-9768-C7ACABE84956}" type="datetimeFigureOut">
              <a:rPr lang="fr-FR" smtClean="0"/>
              <a:t>28/08/2025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A0149AE-CF6C-4619-BF94-EFDA86A20673}" type="slidenum">
              <a:rPr lang="fr-FR" smtClean="0"/>
              <a:t>‹N°›</a:t>
            </a:fld>
            <a:endParaRPr lang="fr-FR"/>
          </a:p>
        </p:txBody>
      </p:sp>
    </p:spTree>
    <p:extLst>
      <p:ext uri="{BB962C8B-B14F-4D97-AF65-F5344CB8AC3E}">
        <p14:creationId xmlns:p14="http://schemas.microsoft.com/office/powerpoint/2010/main" val="186231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0D9B18F4-7A7C-431B-9768-C7ACABE84956}" type="datetimeFigureOut">
              <a:rPr lang="fr-FR" smtClean="0"/>
              <a:t>28/08/2025</a:t>
            </a:fld>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0A0149AE-CF6C-4619-BF94-EFDA86A20673}" type="slidenum">
              <a:rPr lang="fr-FR" smtClean="0"/>
              <a:t>‹N°›</a:t>
            </a:fld>
            <a:endParaRPr lang="fr-FR"/>
          </a:p>
        </p:txBody>
      </p:sp>
    </p:spTree>
    <p:extLst>
      <p:ext uri="{BB962C8B-B14F-4D97-AF65-F5344CB8AC3E}">
        <p14:creationId xmlns:p14="http://schemas.microsoft.com/office/powerpoint/2010/main" val="366863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583436" y="3143250"/>
            <a:ext cx="4270248" cy="25967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0D9B18F4-7A7C-431B-9768-C7ACABE84956}" type="datetimeFigureOut">
              <a:rPr lang="fr-FR" smtClean="0"/>
              <a:t>28/08/2025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A0149AE-CF6C-4619-BF94-EFDA86A20673}" type="slidenum">
              <a:rPr lang="fr-FR" smtClean="0"/>
              <a:t>‹N°›</a:t>
            </a:fld>
            <a:endParaRPr lang="fr-FR"/>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1010577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D9B18F4-7A7C-431B-9768-C7ACABE84956}" type="datetimeFigureOut">
              <a:rPr lang="fr-FR" smtClean="0"/>
              <a:t>28/08/2025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A0149AE-CF6C-4619-BF94-EFDA86A20673}" type="slidenum">
              <a:rPr lang="fr-FR" smtClean="0"/>
              <a:t>‹N°›</a:t>
            </a:fld>
            <a:endParaRPr lang="fr-FR"/>
          </a:p>
        </p:txBody>
      </p:sp>
    </p:spTree>
    <p:extLst>
      <p:ext uri="{BB962C8B-B14F-4D97-AF65-F5344CB8AC3E}">
        <p14:creationId xmlns:p14="http://schemas.microsoft.com/office/powerpoint/2010/main" val="3901485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B18F4-7A7C-431B-9768-C7ACABE84956}" type="datetimeFigureOut">
              <a:rPr lang="fr-FR" smtClean="0"/>
              <a:t>28/08/2025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0A0149AE-CF6C-4619-BF94-EFDA86A20673}" type="slidenum">
              <a:rPr lang="fr-FR" smtClean="0"/>
              <a:t>‹N°›</a:t>
            </a:fld>
            <a:endParaRPr lang="fr-FR"/>
          </a:p>
        </p:txBody>
      </p:sp>
    </p:spTree>
    <p:extLst>
      <p:ext uri="{BB962C8B-B14F-4D97-AF65-F5344CB8AC3E}">
        <p14:creationId xmlns:p14="http://schemas.microsoft.com/office/powerpoint/2010/main" val="3419357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fr-FR"/>
              <a:t>Modifiez le style du titre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9" name="Date Placeholder 8"/>
          <p:cNvSpPr>
            <a:spLocks noGrp="1"/>
          </p:cNvSpPr>
          <p:nvPr>
            <p:ph type="dt" sz="half" idx="10"/>
          </p:nvPr>
        </p:nvSpPr>
        <p:spPr/>
        <p:txBody>
          <a:bodyPr/>
          <a:lstStyle/>
          <a:p>
            <a:fld id="{0D9B18F4-7A7C-431B-9768-C7ACABE84956}" type="datetimeFigureOut">
              <a:rPr lang="fr-FR" smtClean="0"/>
              <a:t>28/08/2025</a:t>
            </a:fld>
            <a:endParaRPr lang="fr-F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fr-FR"/>
          </a:p>
        </p:txBody>
      </p:sp>
      <p:sp>
        <p:nvSpPr>
          <p:cNvPr id="11" name="Slide Number Placeholder 10"/>
          <p:cNvSpPr>
            <a:spLocks noGrp="1"/>
          </p:cNvSpPr>
          <p:nvPr>
            <p:ph type="sldNum" sz="quarter" idx="12"/>
          </p:nvPr>
        </p:nvSpPr>
        <p:spPr/>
        <p:txBody>
          <a:bodyPr/>
          <a:lstStyle/>
          <a:p>
            <a:fld id="{0A0149AE-CF6C-4619-BF94-EFDA86A20673}" type="slidenum">
              <a:rPr lang="fr-FR" smtClean="0"/>
              <a:t>‹N°›</a:t>
            </a:fld>
            <a:endParaRPr lang="fr-FR"/>
          </a:p>
        </p:txBody>
      </p:sp>
    </p:spTree>
    <p:extLst>
      <p:ext uri="{BB962C8B-B14F-4D97-AF65-F5344CB8AC3E}">
        <p14:creationId xmlns:p14="http://schemas.microsoft.com/office/powerpoint/2010/main" val="2323240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D9B18F4-7A7C-431B-9768-C7ACABE84956}" type="datetimeFigureOut">
              <a:rPr lang="fr-FR" smtClean="0"/>
              <a:t>28/08/2025</a:t>
            </a:fld>
            <a:endParaRPr lang="fr-F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fr-FR"/>
          </a:p>
        </p:txBody>
      </p:sp>
      <p:sp>
        <p:nvSpPr>
          <p:cNvPr id="10" name="Slide Number Placeholder 9"/>
          <p:cNvSpPr>
            <a:spLocks noGrp="1"/>
          </p:cNvSpPr>
          <p:nvPr>
            <p:ph type="sldNum" sz="quarter" idx="12"/>
          </p:nvPr>
        </p:nvSpPr>
        <p:spPr/>
        <p:txBody>
          <a:bodyPr/>
          <a:lstStyle/>
          <a:p>
            <a:fld id="{0A0149AE-CF6C-4619-BF94-EFDA86A20673}" type="slidenum">
              <a:rPr lang="fr-FR" smtClean="0"/>
              <a:t>‹N°›</a:t>
            </a:fld>
            <a:endParaRPr lang="fr-FR"/>
          </a:p>
        </p:txBody>
      </p:sp>
    </p:spTree>
    <p:extLst>
      <p:ext uri="{BB962C8B-B14F-4D97-AF65-F5344CB8AC3E}">
        <p14:creationId xmlns:p14="http://schemas.microsoft.com/office/powerpoint/2010/main" val="4275061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CC"/>
            </a:gs>
            <a:gs pos="100000">
              <a:schemeClr val="bg2">
                <a:tint val="96000"/>
                <a:shade val="95000"/>
                <a:satMod val="215000"/>
                <a:lumMod val="80000"/>
              </a:schemeClr>
            </a:gs>
          </a:gsLst>
          <a:path path="circle">
            <a:fillToRect l="50000" t="55000" r="125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0D9B18F4-7A7C-431B-9768-C7ACABE84956}" type="datetimeFigureOut">
              <a:rPr lang="fr-FR" smtClean="0"/>
              <a:t>28/08/2025</a:t>
            </a:fld>
            <a:endParaRPr lang="fr-F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fr-F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0A0149AE-CF6C-4619-BF94-EFDA86A20673}" type="slidenum">
              <a:rPr lang="fr-FR" smtClean="0"/>
              <a:t>‹N°›</a:t>
            </a:fld>
            <a:endParaRPr lang="fr-FR"/>
          </a:p>
        </p:txBody>
      </p:sp>
    </p:spTree>
    <p:extLst>
      <p:ext uri="{BB962C8B-B14F-4D97-AF65-F5344CB8AC3E}">
        <p14:creationId xmlns:p14="http://schemas.microsoft.com/office/powerpoint/2010/main" val="1158123449"/>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34.png"/><Relationship Id="rId3" Type="http://schemas.microsoft.com/office/2007/relationships/hdphoto" Target="../media/hdphoto10.wdp"/><Relationship Id="rId7" Type="http://schemas.openxmlformats.org/officeDocument/2006/relationships/image" Target="../media/image31.png"/><Relationship Id="rId12" Type="http://schemas.microsoft.com/office/2007/relationships/hdphoto" Target="../media/hdphoto14.wdp"/><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11.wdp"/><Relationship Id="rId11" Type="http://schemas.openxmlformats.org/officeDocument/2006/relationships/image" Target="../media/image33.png"/><Relationship Id="rId5" Type="http://schemas.openxmlformats.org/officeDocument/2006/relationships/image" Target="../media/image30.png"/><Relationship Id="rId10" Type="http://schemas.microsoft.com/office/2007/relationships/hdphoto" Target="../media/hdphoto13.wdp"/><Relationship Id="rId4" Type="http://schemas.openxmlformats.org/officeDocument/2006/relationships/image" Target="../media/image29.png"/><Relationship Id="rId9" Type="http://schemas.openxmlformats.org/officeDocument/2006/relationships/image" Target="../media/image32.png"/><Relationship Id="rId14" Type="http://schemas.microsoft.com/office/2007/relationships/hdphoto" Target="../media/hdphoto15.wdp"/></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18.wdp"/><Relationship Id="rId7" Type="http://schemas.microsoft.com/office/2007/relationships/hdphoto" Target="../media/hdphoto19.wdp"/><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10" Type="http://schemas.microsoft.com/office/2007/relationships/hdphoto" Target="../media/hdphoto20.wdp"/><Relationship Id="rId4" Type="http://schemas.openxmlformats.org/officeDocument/2006/relationships/image" Target="../media/image39.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7.png"/><Relationship Id="rId5" Type="http://schemas.microsoft.com/office/2007/relationships/hdphoto" Target="../media/hdphoto21.wdp"/><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9.png"/><Relationship Id="rId1" Type="http://schemas.openxmlformats.org/officeDocument/2006/relationships/slideLayout" Target="../slideLayouts/slideLayout7.xml"/><Relationship Id="rId5" Type="http://schemas.microsoft.com/office/2007/relationships/hdphoto" Target="../media/hdphoto23.wdp"/><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53.png"/><Relationship Id="rId1" Type="http://schemas.openxmlformats.org/officeDocument/2006/relationships/slideLayout" Target="../slideLayouts/slideLayout7.xml"/><Relationship Id="rId5" Type="http://schemas.microsoft.com/office/2007/relationships/hdphoto" Target="../media/hdphoto25.wdp"/><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image" Target="../media/image14.png"/><Relationship Id="rId3" Type="http://schemas.openxmlformats.org/officeDocument/2006/relationships/image" Target="../media/image5.png"/><Relationship Id="rId21" Type="http://schemas.openxmlformats.org/officeDocument/2006/relationships/image" Target="../media/image16.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6.wdp"/><Relationship Id="rId2" Type="http://schemas.openxmlformats.org/officeDocument/2006/relationships/image" Target="../media/image4.png"/><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microsoft.com/office/2007/relationships/hdphoto" Target="../media/hdphoto5.wdp"/><Relationship Id="rId10" Type="http://schemas.microsoft.com/office/2007/relationships/hdphoto" Target="../media/hdphoto3.wdp"/><Relationship Id="rId19" Type="http://schemas.microsoft.com/office/2007/relationships/hdphoto" Target="../media/hdphoto7.wdp"/><Relationship Id="rId4" Type="http://schemas.microsoft.com/office/2007/relationships/hdphoto" Target="../media/hdphoto1.wdp"/><Relationship Id="rId9" Type="http://schemas.openxmlformats.org/officeDocument/2006/relationships/image" Target="../media/image9.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9.wdp"/><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BC8BAEC-9CDE-2AAB-FE4D-62E4BBBBA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8" y="26634"/>
            <a:ext cx="12064753" cy="6858000"/>
          </a:xfrm>
          <a:prstGeom prst="rect">
            <a:avLst/>
          </a:prstGeom>
        </p:spPr>
      </p:pic>
      <p:sp>
        <p:nvSpPr>
          <p:cNvPr id="3" name="ZoneTexte 2"/>
          <p:cNvSpPr txBox="1"/>
          <p:nvPr/>
        </p:nvSpPr>
        <p:spPr>
          <a:xfrm>
            <a:off x="6710781" y="0"/>
            <a:ext cx="3967753" cy="1200329"/>
          </a:xfrm>
          <a:prstGeom prst="rect">
            <a:avLst/>
          </a:prstGeom>
          <a:noFill/>
        </p:spPr>
        <p:txBody>
          <a:bodyPr wrap="none" rtlCol="0">
            <a:spAutoFit/>
          </a:bodyPr>
          <a:lstStyle/>
          <a:p>
            <a:r>
              <a:rPr lang="fr-FR" sz="3200" b="1" dirty="0">
                <a:solidFill>
                  <a:srgbClr val="FF0000"/>
                </a:solidFill>
                <a:latin typeface="Comic Sans MS" panose="030F0702030302020204" pitchFamily="66" charset="0"/>
              </a:rPr>
              <a:t>Réunion de rentrée</a:t>
            </a:r>
          </a:p>
          <a:p>
            <a:endParaRPr lang="fr-FR" sz="4000" dirty="0"/>
          </a:p>
        </p:txBody>
      </p:sp>
      <p:sp>
        <p:nvSpPr>
          <p:cNvPr id="5" name="ZoneTexte 4"/>
          <p:cNvSpPr txBox="1"/>
          <p:nvPr/>
        </p:nvSpPr>
        <p:spPr>
          <a:xfrm>
            <a:off x="7283684" y="600164"/>
            <a:ext cx="2969083" cy="461665"/>
          </a:xfrm>
          <a:prstGeom prst="rect">
            <a:avLst/>
          </a:prstGeom>
          <a:noFill/>
        </p:spPr>
        <p:txBody>
          <a:bodyPr wrap="none" rtlCol="0">
            <a:spAutoFit/>
          </a:bodyPr>
          <a:lstStyle/>
          <a:p>
            <a:r>
              <a:rPr lang="fr-FR" sz="2400" b="1" dirty="0">
                <a:solidFill>
                  <a:srgbClr val="FF0000"/>
                </a:solidFill>
                <a:latin typeface="Comic Sans MS" panose="030F0702030302020204" pitchFamily="66" charset="0"/>
              </a:rPr>
              <a:t>Madame Monet    </a:t>
            </a:r>
          </a:p>
        </p:txBody>
      </p:sp>
      <p:sp>
        <p:nvSpPr>
          <p:cNvPr id="6" name="ZoneTexte 5"/>
          <p:cNvSpPr txBox="1"/>
          <p:nvPr/>
        </p:nvSpPr>
        <p:spPr>
          <a:xfrm>
            <a:off x="3897298" y="314072"/>
            <a:ext cx="2669818" cy="984885"/>
          </a:xfrm>
          <a:prstGeom prst="rect">
            <a:avLst/>
          </a:prstGeom>
          <a:noFill/>
        </p:spPr>
        <p:txBody>
          <a:bodyPr wrap="square" rtlCol="0">
            <a:spAutoFit/>
          </a:bodyPr>
          <a:lstStyle/>
          <a:p>
            <a:r>
              <a:rPr lang="fr-FR" sz="2600" dirty="0">
                <a:solidFill>
                  <a:srgbClr val="FF0000"/>
                </a:solidFill>
                <a:latin typeface="Comic Sans MS" panose="030F0702030302020204" pitchFamily="66" charset="0"/>
              </a:rPr>
              <a:t>Classe </a:t>
            </a:r>
          </a:p>
          <a:p>
            <a:r>
              <a:rPr lang="fr-FR" sz="2600" dirty="0">
                <a:solidFill>
                  <a:srgbClr val="FF0000"/>
                </a:solidFill>
                <a:latin typeface="Comic Sans MS" panose="030F0702030302020204" pitchFamily="66" charset="0"/>
              </a:rPr>
              <a:t>de </a:t>
            </a:r>
            <a:r>
              <a:rPr lang="fr-FR" sz="3200" dirty="0">
                <a:solidFill>
                  <a:srgbClr val="FF0000"/>
                </a:solidFill>
                <a:latin typeface="BD Cartoon Shout" panose="02000000000000000000" pitchFamily="2" charset="0"/>
              </a:rPr>
              <a:t>CP/CE1</a:t>
            </a:r>
            <a:r>
              <a:rPr lang="fr-FR" sz="3200" dirty="0">
                <a:solidFill>
                  <a:srgbClr val="FF0000"/>
                </a:solidFill>
                <a:latin typeface="Comic Sans MS" panose="030F0702030302020204" pitchFamily="66" charset="0"/>
              </a:rPr>
              <a:t> </a:t>
            </a:r>
          </a:p>
        </p:txBody>
      </p:sp>
      <p:sp>
        <p:nvSpPr>
          <p:cNvPr id="2" name="ZoneTexte 1">
            <a:extLst>
              <a:ext uri="{FF2B5EF4-FFF2-40B4-BE49-F238E27FC236}">
                <a16:creationId xmlns:a16="http://schemas.microsoft.com/office/drawing/2014/main" id="{419F68D2-63C8-F161-2217-442873F9253C}"/>
              </a:ext>
            </a:extLst>
          </p:cNvPr>
          <p:cNvSpPr txBox="1"/>
          <p:nvPr/>
        </p:nvSpPr>
        <p:spPr>
          <a:xfrm>
            <a:off x="7155721" y="1084913"/>
            <a:ext cx="3666478" cy="369332"/>
          </a:xfrm>
          <a:prstGeom prst="rect">
            <a:avLst/>
          </a:prstGeom>
          <a:noFill/>
        </p:spPr>
        <p:txBody>
          <a:bodyPr wrap="square" rtlCol="0">
            <a:spAutoFit/>
          </a:bodyPr>
          <a:lstStyle/>
          <a:p>
            <a:r>
              <a:rPr lang="fr-FR" b="1" dirty="0"/>
              <a:t>vendredi 29 août 2025</a:t>
            </a:r>
          </a:p>
        </p:txBody>
      </p:sp>
    </p:spTree>
    <p:extLst>
      <p:ext uri="{BB962C8B-B14F-4D97-AF65-F5344CB8AC3E}">
        <p14:creationId xmlns:p14="http://schemas.microsoft.com/office/powerpoint/2010/main" val="187308107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CECAAFB-F413-3C9E-33C6-F7CE89339BE0}"/>
              </a:ext>
            </a:extLst>
          </p:cNvPr>
          <p:cNvSpPr txBox="1"/>
          <p:nvPr/>
        </p:nvSpPr>
        <p:spPr>
          <a:xfrm>
            <a:off x="239980" y="162818"/>
            <a:ext cx="10895380" cy="400110"/>
          </a:xfrm>
          <a:prstGeom prst="rect">
            <a:avLst/>
          </a:prstGeom>
          <a:solidFill>
            <a:schemeClr val="accent4">
              <a:lumMod val="20000"/>
              <a:lumOff val="80000"/>
            </a:schemeClr>
          </a:solidFill>
        </p:spPr>
        <p:txBody>
          <a:bodyPr wrap="square" rtlCol="0">
            <a:spAutoFit/>
          </a:bodyPr>
          <a:lstStyle/>
          <a:p>
            <a:r>
              <a:rPr lang="fr-FR" sz="2000" b="1" dirty="0">
                <a:solidFill>
                  <a:srgbClr val="FF0000"/>
                </a:solidFill>
                <a:latin typeface="Comic Sans MS" panose="030F0702030302020204" pitchFamily="66" charset="0"/>
              </a:rPr>
              <a:t>4) LES DEVOIRS A LA MAISON, LA COLLABORATION AVEC LES PARENTS</a:t>
            </a:r>
          </a:p>
        </p:txBody>
      </p:sp>
      <p:sp>
        <p:nvSpPr>
          <p:cNvPr id="3" name="ZoneTexte 2">
            <a:extLst>
              <a:ext uri="{FF2B5EF4-FFF2-40B4-BE49-F238E27FC236}">
                <a16:creationId xmlns:a16="http://schemas.microsoft.com/office/drawing/2014/main" id="{95D8557F-1844-E218-7A04-B36A52D11B13}"/>
              </a:ext>
            </a:extLst>
          </p:cNvPr>
          <p:cNvSpPr txBox="1"/>
          <p:nvPr/>
        </p:nvSpPr>
        <p:spPr>
          <a:xfrm>
            <a:off x="479393" y="932155"/>
            <a:ext cx="10049522" cy="1508105"/>
          </a:xfrm>
          <a:prstGeom prst="rect">
            <a:avLst/>
          </a:prstGeom>
          <a:noFill/>
        </p:spPr>
        <p:txBody>
          <a:bodyPr wrap="square" rtlCol="0">
            <a:spAutoFit/>
          </a:bodyPr>
          <a:lstStyle/>
          <a:p>
            <a:r>
              <a:rPr lang="fr-FR" sz="2000" b="1" u="sng" dirty="0">
                <a:latin typeface="Calibri" panose="020F0502020204030204" pitchFamily="34" charset="0"/>
                <a:cs typeface="Calibri" panose="020F0502020204030204" pitchFamily="34" charset="0"/>
              </a:rPr>
              <a:t>pourquoi</a:t>
            </a:r>
            <a:r>
              <a:rPr lang="fr-FR" sz="2000" b="1" dirty="0">
                <a:latin typeface="Calibri" panose="020F0502020204030204" pitchFamily="34" charset="0"/>
                <a:cs typeface="Calibri" panose="020F0502020204030204" pitchFamily="34" charset="0"/>
              </a:rPr>
              <a:t> ?         </a:t>
            </a:r>
            <a:r>
              <a:rPr lang="fr-FR" dirty="0">
                <a:latin typeface="Calibri" panose="020F0502020204030204" pitchFamily="34" charset="0"/>
                <a:cs typeface="Calibri" panose="020F0502020204030204" pitchFamily="34" charset="0"/>
              </a:rPr>
              <a:t>→  bonnes habitudes de travail pour les enfants</a:t>
            </a: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 renforcement nécessaire du travail fait en classe (fluidifier la lecture, mémoriser)</a:t>
            </a: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 suivi des acquisitions par les parents, observation des progressions au fil des leçons</a:t>
            </a:r>
            <a:endParaRPr lang="fr-FR" dirty="0"/>
          </a:p>
        </p:txBody>
      </p:sp>
      <p:sp>
        <p:nvSpPr>
          <p:cNvPr id="4" name="ZoneTexte 3">
            <a:extLst>
              <a:ext uri="{FF2B5EF4-FFF2-40B4-BE49-F238E27FC236}">
                <a16:creationId xmlns:a16="http://schemas.microsoft.com/office/drawing/2014/main" id="{1B4AAC78-2A90-4DA0-2E1C-63C895B42270}"/>
              </a:ext>
            </a:extLst>
          </p:cNvPr>
          <p:cNvSpPr txBox="1"/>
          <p:nvPr/>
        </p:nvSpPr>
        <p:spPr>
          <a:xfrm>
            <a:off x="400973" y="3028765"/>
            <a:ext cx="10394273" cy="4278094"/>
          </a:xfrm>
          <a:prstGeom prst="rect">
            <a:avLst/>
          </a:prstGeom>
          <a:noFill/>
        </p:spPr>
        <p:txBody>
          <a:bodyPr wrap="square" rtlCol="0">
            <a:spAutoFit/>
          </a:bodyPr>
          <a:lstStyle/>
          <a:p>
            <a:r>
              <a:rPr lang="fr-FR" sz="2000" b="1" u="sng" dirty="0">
                <a:latin typeface="Calibri" panose="020F0502020204030204" pitchFamily="34" charset="0"/>
                <a:cs typeface="Calibri" panose="020F0502020204030204" pitchFamily="34" charset="0"/>
              </a:rPr>
              <a:t>comment aider </a:t>
            </a:r>
            <a:r>
              <a:rPr lang="fr-FR" sz="2000" b="1" dirty="0">
                <a:latin typeface="Calibri" panose="020F0502020204030204" pitchFamily="34" charset="0"/>
                <a:cs typeface="Calibri" panose="020F0502020204030204" pitchFamily="34" charset="0"/>
              </a:rPr>
              <a:t>?   </a:t>
            </a:r>
            <a:r>
              <a:rPr lang="fr-FR" dirty="0">
                <a:latin typeface="Calibri" panose="020F0502020204030204" pitchFamily="34" charset="0"/>
                <a:cs typeface="Calibri" panose="020F0502020204030204" pitchFamily="34" charset="0"/>
              </a:rPr>
              <a:t>     demander aux enfants de lire le petit passage demandé s’il s’agit juste d’une lecture</a:t>
            </a: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demander aux enfants d’expliquer la consigne :  « qu’est-ce qu’il doit faire ? »</a:t>
            </a: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si erreur dans l’exercice, ne pas disputer mais aider à comprendre l’erreur</a:t>
            </a: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adapter la quantité ou la nature des exercices en fonction des possibilités de son        					enfant, de son état de fatigue   </a:t>
            </a: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POESIE : faire apprendre le poème petit bout par petit bout jusqu’à ce qu’il soit su          					pour la date demandée ; continuer l’entraînement jusqu’à ce que votre enfant soit 						interrogé en classe </a:t>
            </a:r>
          </a:p>
          <a:p>
            <a:endParaRPr lang="fr-FR" dirty="0">
              <a:latin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a:t>
            </a:r>
            <a:endParaRPr lang="fr-FR" dirty="0"/>
          </a:p>
        </p:txBody>
      </p:sp>
      <p:sp>
        <p:nvSpPr>
          <p:cNvPr id="5" name="Triangle isocèle 4">
            <a:extLst>
              <a:ext uri="{FF2B5EF4-FFF2-40B4-BE49-F238E27FC236}">
                <a16:creationId xmlns:a16="http://schemas.microsoft.com/office/drawing/2014/main" id="{569B6308-DD20-FC28-DC1E-EF6F187B5E5D}"/>
              </a:ext>
            </a:extLst>
          </p:cNvPr>
          <p:cNvSpPr/>
          <p:nvPr/>
        </p:nvSpPr>
        <p:spPr>
          <a:xfrm rot="5400000">
            <a:off x="2410288" y="3138256"/>
            <a:ext cx="159798" cy="221942"/>
          </a:xfrm>
          <a:prstGeom prst="triangl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dirty="0"/>
              <a:t> </a:t>
            </a:r>
          </a:p>
        </p:txBody>
      </p:sp>
      <p:sp>
        <p:nvSpPr>
          <p:cNvPr id="6" name="Triangle isocèle 5">
            <a:extLst>
              <a:ext uri="{FF2B5EF4-FFF2-40B4-BE49-F238E27FC236}">
                <a16:creationId xmlns:a16="http://schemas.microsoft.com/office/drawing/2014/main" id="{F5950572-9927-5DC7-B76B-15DC63878063}"/>
              </a:ext>
            </a:extLst>
          </p:cNvPr>
          <p:cNvSpPr/>
          <p:nvPr/>
        </p:nvSpPr>
        <p:spPr>
          <a:xfrm rot="5400000">
            <a:off x="2410288" y="3643613"/>
            <a:ext cx="159798" cy="221942"/>
          </a:xfrm>
          <a:prstGeom prst="triangl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dirty="0"/>
              <a:t> </a:t>
            </a:r>
          </a:p>
        </p:txBody>
      </p:sp>
      <p:sp>
        <p:nvSpPr>
          <p:cNvPr id="7" name="Triangle isocèle 6">
            <a:extLst>
              <a:ext uri="{FF2B5EF4-FFF2-40B4-BE49-F238E27FC236}">
                <a16:creationId xmlns:a16="http://schemas.microsoft.com/office/drawing/2014/main" id="{1FD1989A-1B67-3000-0D21-2C47AFC601C5}"/>
              </a:ext>
            </a:extLst>
          </p:cNvPr>
          <p:cNvSpPr/>
          <p:nvPr/>
        </p:nvSpPr>
        <p:spPr>
          <a:xfrm rot="5400000">
            <a:off x="2410288" y="4234338"/>
            <a:ext cx="159798" cy="221942"/>
          </a:xfrm>
          <a:prstGeom prst="triangl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dirty="0"/>
              <a:t> </a:t>
            </a:r>
          </a:p>
        </p:txBody>
      </p:sp>
      <p:sp>
        <p:nvSpPr>
          <p:cNvPr id="8" name="Triangle isocèle 7">
            <a:extLst>
              <a:ext uri="{FF2B5EF4-FFF2-40B4-BE49-F238E27FC236}">
                <a16:creationId xmlns:a16="http://schemas.microsoft.com/office/drawing/2014/main" id="{3E6AF6CD-8EC8-AF47-5B22-77125C34D2C3}"/>
              </a:ext>
            </a:extLst>
          </p:cNvPr>
          <p:cNvSpPr/>
          <p:nvPr/>
        </p:nvSpPr>
        <p:spPr>
          <a:xfrm rot="5400000">
            <a:off x="2410288" y="4795126"/>
            <a:ext cx="159798" cy="221942"/>
          </a:xfrm>
          <a:prstGeom prst="triangl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dirty="0"/>
              <a:t> </a:t>
            </a:r>
          </a:p>
        </p:txBody>
      </p:sp>
      <p:sp>
        <p:nvSpPr>
          <p:cNvPr id="9" name="Triangle isocèle 8">
            <a:extLst>
              <a:ext uri="{FF2B5EF4-FFF2-40B4-BE49-F238E27FC236}">
                <a16:creationId xmlns:a16="http://schemas.microsoft.com/office/drawing/2014/main" id="{BADB391C-25E1-44A2-06D3-307AD0A0E8BE}"/>
              </a:ext>
            </a:extLst>
          </p:cNvPr>
          <p:cNvSpPr/>
          <p:nvPr/>
        </p:nvSpPr>
        <p:spPr>
          <a:xfrm rot="5400000">
            <a:off x="2392533" y="5604093"/>
            <a:ext cx="159798" cy="221942"/>
          </a:xfrm>
          <a:prstGeom prst="triangl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4178507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EAD9763-8D7D-76E6-FE00-3416D704C6FA}"/>
              </a:ext>
            </a:extLst>
          </p:cNvPr>
          <p:cNvPicPr>
            <a:picLocks noChangeAspect="1"/>
          </p:cNvPicPr>
          <p:nvPr/>
        </p:nvPicPr>
        <p:blipFill>
          <a:blip r:embed="rId2"/>
          <a:stretch>
            <a:fillRect/>
          </a:stretch>
        </p:blipFill>
        <p:spPr>
          <a:xfrm>
            <a:off x="237748" y="0"/>
            <a:ext cx="11716504" cy="6858000"/>
          </a:xfrm>
          <a:prstGeom prst="rect">
            <a:avLst/>
          </a:prstGeom>
        </p:spPr>
      </p:pic>
    </p:spTree>
    <p:extLst>
      <p:ext uri="{BB962C8B-B14F-4D97-AF65-F5344CB8AC3E}">
        <p14:creationId xmlns:p14="http://schemas.microsoft.com/office/powerpoint/2010/main" val="2263020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FBE5C25-7EC3-A3A1-D54C-47A3317DAC9A}"/>
              </a:ext>
            </a:extLst>
          </p:cNvPr>
          <p:cNvSpPr txBox="1"/>
          <p:nvPr/>
        </p:nvSpPr>
        <p:spPr>
          <a:xfrm>
            <a:off x="423987" y="610450"/>
            <a:ext cx="10460036" cy="3108543"/>
          </a:xfrm>
          <a:prstGeom prst="rect">
            <a:avLst/>
          </a:prstGeom>
          <a:solidFill>
            <a:schemeClr val="accent4">
              <a:lumMod val="20000"/>
              <a:lumOff val="80000"/>
            </a:schemeClr>
          </a:solidFill>
        </p:spPr>
        <p:txBody>
          <a:bodyPr wrap="square" rtlCol="0">
            <a:spAutoFit/>
          </a:bodyPr>
          <a:lstStyle/>
          <a:p>
            <a:r>
              <a:rPr lang="fr-FR" sz="2800" b="1" dirty="0">
                <a:solidFill>
                  <a:srgbClr val="FF0000"/>
                </a:solidFill>
                <a:latin typeface="Comic Sans MS" panose="030F0702030302020204" pitchFamily="66" charset="0"/>
              </a:rPr>
              <a:t>6) LES APPRENTISSAGES </a:t>
            </a:r>
          </a:p>
          <a:p>
            <a:endParaRPr lang="fr-FR" sz="2800" b="1" dirty="0">
              <a:solidFill>
                <a:srgbClr val="FF0000"/>
              </a:solidFill>
              <a:latin typeface="Comic Sans MS" panose="030F0702030302020204" pitchFamily="66" charset="0"/>
            </a:endParaRPr>
          </a:p>
          <a:p>
            <a:r>
              <a:rPr lang="fr-FR" sz="2800" b="1" dirty="0">
                <a:solidFill>
                  <a:schemeClr val="accent3">
                    <a:lumMod val="75000"/>
                  </a:schemeClr>
                </a:solidFill>
                <a:latin typeface="Calibri" panose="020F0502020204030204" pitchFamily="34" charset="0"/>
                <a:cs typeface="Calibri" panose="020F0502020204030204" pitchFamily="34" charset="0"/>
              </a:rPr>
              <a:t>→ </a:t>
            </a:r>
            <a:r>
              <a:rPr lang="fr-FR" sz="2800" b="1" dirty="0">
                <a:solidFill>
                  <a:schemeClr val="accent3">
                    <a:lumMod val="75000"/>
                  </a:schemeClr>
                </a:solidFill>
                <a:latin typeface="Comic Sans MS" panose="030F0702030302020204" pitchFamily="66" charset="0"/>
              </a:rPr>
              <a:t>EN LECTURE </a:t>
            </a:r>
          </a:p>
          <a:p>
            <a:endParaRPr lang="fr-FR" sz="2800" b="1" dirty="0">
              <a:solidFill>
                <a:schemeClr val="accent3">
                  <a:lumMod val="75000"/>
                </a:schemeClr>
              </a:solidFill>
              <a:latin typeface="Comic Sans MS" panose="030F0702030302020204" pitchFamily="66" charset="0"/>
            </a:endParaRPr>
          </a:p>
          <a:p>
            <a:r>
              <a:rPr lang="fr-FR" sz="2800" b="1" dirty="0">
                <a:solidFill>
                  <a:schemeClr val="accent3">
                    <a:lumMod val="75000"/>
                  </a:schemeClr>
                </a:solidFill>
                <a:latin typeface="Calibri" panose="020F0502020204030204" pitchFamily="34" charset="0"/>
                <a:cs typeface="Calibri" panose="020F0502020204030204" pitchFamily="34" charset="0"/>
              </a:rPr>
              <a:t>→ </a:t>
            </a:r>
            <a:r>
              <a:rPr lang="fr-FR" sz="2800" b="1" dirty="0">
                <a:solidFill>
                  <a:schemeClr val="accent3">
                    <a:lumMod val="75000"/>
                  </a:schemeClr>
                </a:solidFill>
                <a:latin typeface="Comic Sans MS" panose="030F0702030302020204" pitchFamily="66" charset="0"/>
              </a:rPr>
              <a:t>EN ECRITURE </a:t>
            </a:r>
          </a:p>
          <a:p>
            <a:endParaRPr lang="fr-FR" sz="2800" b="1" dirty="0">
              <a:solidFill>
                <a:schemeClr val="accent3">
                  <a:lumMod val="75000"/>
                </a:schemeClr>
              </a:solidFill>
              <a:latin typeface="Comic Sans MS" panose="030F0702030302020204" pitchFamily="66" charset="0"/>
            </a:endParaRPr>
          </a:p>
          <a:p>
            <a:r>
              <a:rPr lang="fr-FR" sz="2800" b="1" dirty="0">
                <a:solidFill>
                  <a:schemeClr val="accent3">
                    <a:lumMod val="75000"/>
                  </a:schemeClr>
                </a:solidFill>
                <a:latin typeface="Calibri" panose="020F0502020204030204" pitchFamily="34" charset="0"/>
                <a:cs typeface="Calibri" panose="020F0502020204030204" pitchFamily="34" charset="0"/>
              </a:rPr>
              <a:t>→ </a:t>
            </a:r>
            <a:r>
              <a:rPr lang="fr-FR" sz="2800" b="1" dirty="0">
                <a:solidFill>
                  <a:schemeClr val="accent3">
                    <a:lumMod val="75000"/>
                  </a:schemeClr>
                </a:solidFill>
                <a:latin typeface="Comic Sans MS" panose="030F0702030302020204" pitchFamily="66" charset="0"/>
              </a:rPr>
              <a:t>EN MATHEMATIQUES</a:t>
            </a:r>
          </a:p>
        </p:txBody>
      </p:sp>
      <p:sp>
        <p:nvSpPr>
          <p:cNvPr id="3" name="ZoneTexte 2">
            <a:extLst>
              <a:ext uri="{FF2B5EF4-FFF2-40B4-BE49-F238E27FC236}">
                <a16:creationId xmlns:a16="http://schemas.microsoft.com/office/drawing/2014/main" id="{8AF5D25D-9252-81F3-2DAA-C5E5952F9A57}"/>
              </a:ext>
            </a:extLst>
          </p:cNvPr>
          <p:cNvSpPr txBox="1"/>
          <p:nvPr/>
        </p:nvSpPr>
        <p:spPr>
          <a:xfrm>
            <a:off x="5930283" y="1287262"/>
            <a:ext cx="5242926" cy="1815882"/>
          </a:xfrm>
          <a:prstGeom prst="rect">
            <a:avLst/>
          </a:prstGeom>
          <a:solidFill>
            <a:schemeClr val="bg1"/>
          </a:solidFill>
          <a:ln w="19050">
            <a:solidFill>
              <a:srgbClr val="EBEDE6"/>
            </a:solidFill>
            <a:prstDash val="lgDash"/>
          </a:ln>
          <a:scene3d>
            <a:camera prst="perspectiveLeft"/>
            <a:lightRig rig="threePt" dir="t"/>
          </a:scene3d>
        </p:spPr>
        <p:txBody>
          <a:bodyPr wrap="square" rtlCol="0">
            <a:spAutoFit/>
          </a:bodyPr>
          <a:lstStyle/>
          <a:p>
            <a:r>
              <a:rPr lang="fr-FR" sz="2800" dirty="0">
                <a:latin typeface="ChildrenSans" panose="02000503000000000000" pitchFamily="2" charset="0"/>
              </a:rPr>
              <a:t>Explications par la maîtresse </a:t>
            </a:r>
          </a:p>
          <a:p>
            <a:r>
              <a:rPr lang="fr-FR" sz="2800" dirty="0">
                <a:latin typeface="ChildrenSans" panose="02000503000000000000" pitchFamily="2" charset="0"/>
              </a:rPr>
              <a:t>des grandes lignes : </a:t>
            </a:r>
          </a:p>
          <a:p>
            <a:r>
              <a:rPr lang="fr-FR" sz="2800" dirty="0">
                <a:latin typeface="ChildrenSans" panose="02000503000000000000" pitchFamily="2" charset="0"/>
              </a:rPr>
              <a:t>comment on fait en classe pour apprendre ?</a:t>
            </a:r>
          </a:p>
        </p:txBody>
      </p:sp>
    </p:spTree>
    <p:extLst>
      <p:ext uri="{BB962C8B-B14F-4D97-AF65-F5344CB8AC3E}">
        <p14:creationId xmlns:p14="http://schemas.microsoft.com/office/powerpoint/2010/main" val="4231666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AD8C4F-C655-6A9E-4A59-3EAA3BC9B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74352" y="1217906"/>
            <a:ext cx="5126854" cy="3845141"/>
          </a:xfrm>
          <a:prstGeom prst="rect">
            <a:avLst/>
          </a:prstGeom>
        </p:spPr>
      </p:pic>
      <p:pic>
        <p:nvPicPr>
          <p:cNvPr id="9" name="Image 8">
            <a:extLst>
              <a:ext uri="{FF2B5EF4-FFF2-40B4-BE49-F238E27FC236}">
                <a16:creationId xmlns:a16="http://schemas.microsoft.com/office/drawing/2014/main" id="{EB391FE2-6808-C6B9-B098-7890AB54EC09}"/>
              </a:ext>
            </a:extLst>
          </p:cNvPr>
          <p:cNvPicPr>
            <a:picLocks noChangeAspect="1"/>
          </p:cNvPicPr>
          <p:nvPr/>
        </p:nvPicPr>
        <p:blipFill rotWithShape="1">
          <a:blip r:embed="rId3">
            <a:extLst>
              <a:ext uri="{28A0092B-C50C-407E-A947-70E740481C1C}">
                <a14:useLocalDpi xmlns:a14="http://schemas.microsoft.com/office/drawing/2010/main" val="0"/>
              </a:ext>
            </a:extLst>
          </a:blip>
          <a:srcRect l="4790" t="10072" b="5009"/>
          <a:stretch/>
        </p:blipFill>
        <p:spPr>
          <a:xfrm rot="5400000">
            <a:off x="250794" y="1245094"/>
            <a:ext cx="6529526" cy="4367813"/>
          </a:xfrm>
          <a:prstGeom prst="rect">
            <a:avLst/>
          </a:prstGeom>
        </p:spPr>
      </p:pic>
    </p:spTree>
    <p:extLst>
      <p:ext uri="{BB962C8B-B14F-4D97-AF65-F5344CB8AC3E}">
        <p14:creationId xmlns:p14="http://schemas.microsoft.com/office/powerpoint/2010/main" val="3696158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9A47E711-0DE3-38C3-21EC-DB488AA5B222}"/>
              </a:ext>
            </a:extLst>
          </p:cNvPr>
          <p:cNvSpPr txBox="1"/>
          <p:nvPr/>
        </p:nvSpPr>
        <p:spPr>
          <a:xfrm>
            <a:off x="619296" y="681472"/>
            <a:ext cx="6191356" cy="400110"/>
          </a:xfrm>
          <a:prstGeom prst="rect">
            <a:avLst/>
          </a:prstGeom>
          <a:solidFill>
            <a:schemeClr val="accent4">
              <a:lumMod val="20000"/>
              <a:lumOff val="80000"/>
            </a:schemeClr>
          </a:solidFill>
        </p:spPr>
        <p:txBody>
          <a:bodyPr wrap="square" rtlCol="0">
            <a:spAutoFit/>
          </a:bodyPr>
          <a:lstStyle/>
          <a:p>
            <a:r>
              <a:rPr lang="fr-FR" sz="2000" b="1" dirty="0">
                <a:solidFill>
                  <a:srgbClr val="FF0000"/>
                </a:solidFill>
                <a:latin typeface="Comic Sans MS" panose="030F0702030302020204" pitchFamily="66" charset="0"/>
              </a:rPr>
              <a:t>7) LES EVALUATIONS</a:t>
            </a:r>
          </a:p>
        </p:txBody>
      </p:sp>
      <p:sp>
        <p:nvSpPr>
          <p:cNvPr id="3" name="ZoneTexte 2">
            <a:extLst>
              <a:ext uri="{FF2B5EF4-FFF2-40B4-BE49-F238E27FC236}">
                <a16:creationId xmlns:a16="http://schemas.microsoft.com/office/drawing/2014/main" id="{AC6A746F-C7F2-458A-9F76-76173BCB5CF1}"/>
              </a:ext>
            </a:extLst>
          </p:cNvPr>
          <p:cNvSpPr txBox="1"/>
          <p:nvPr/>
        </p:nvSpPr>
        <p:spPr>
          <a:xfrm>
            <a:off x="679802" y="1335832"/>
            <a:ext cx="10892902" cy="2246769"/>
          </a:xfrm>
          <a:prstGeom prst="rect">
            <a:avLst/>
          </a:prstGeom>
          <a:noFill/>
        </p:spPr>
        <p:txBody>
          <a:bodyPr wrap="square" rtlCol="0">
            <a:spAutoFit/>
          </a:bodyPr>
          <a:lstStyle/>
          <a:p>
            <a:r>
              <a:rPr lang="fr-FR" sz="2800" b="1" u="sng" dirty="0"/>
              <a:t>au quotidien </a:t>
            </a:r>
            <a:r>
              <a:rPr lang="fr-FR" sz="2800" dirty="0"/>
              <a:t>:  petits coups de tampon à côté de chaque exercice pour valider le travail ou montrer qu’il faut progresser</a:t>
            </a:r>
          </a:p>
          <a:p>
            <a:endParaRPr lang="fr-FR" sz="2800" dirty="0"/>
          </a:p>
          <a:p>
            <a:endParaRPr lang="fr-FR" sz="2800" dirty="0"/>
          </a:p>
          <a:p>
            <a:endParaRPr lang="fr-FR" sz="2800" dirty="0"/>
          </a:p>
        </p:txBody>
      </p:sp>
      <p:pic>
        <p:nvPicPr>
          <p:cNvPr id="5" name="Image 4">
            <a:extLst>
              <a:ext uri="{FF2B5EF4-FFF2-40B4-BE49-F238E27FC236}">
                <a16:creationId xmlns:a16="http://schemas.microsoft.com/office/drawing/2014/main" id="{A558E36D-CA3C-F275-B09F-A3E9B104609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98783" y="2676976"/>
            <a:ext cx="2524125" cy="2800350"/>
          </a:xfrm>
          <a:prstGeom prst="rect">
            <a:avLst/>
          </a:prstGeom>
        </p:spPr>
      </p:pic>
      <p:pic>
        <p:nvPicPr>
          <p:cNvPr id="7" name="Image 6">
            <a:extLst>
              <a:ext uri="{FF2B5EF4-FFF2-40B4-BE49-F238E27FC236}">
                <a16:creationId xmlns:a16="http://schemas.microsoft.com/office/drawing/2014/main" id="{6838F3A3-E2B9-D0AF-4166-C4E61C88EDEC}"/>
              </a:ext>
            </a:extLst>
          </p:cNvPr>
          <p:cNvPicPr>
            <a:picLocks noChangeAspect="1"/>
          </p:cNvPicPr>
          <p:nvPr/>
        </p:nvPicPr>
        <p:blipFill rotWithShape="1">
          <a:blip r:embed="rId4"/>
          <a:srcRect l="10176" r="11374" b="6052"/>
          <a:stretch/>
        </p:blipFill>
        <p:spPr>
          <a:xfrm>
            <a:off x="8105312" y="2619826"/>
            <a:ext cx="2148397" cy="2980132"/>
          </a:xfrm>
          <a:prstGeom prst="rect">
            <a:avLst/>
          </a:prstGeom>
        </p:spPr>
      </p:pic>
      <p:pic>
        <p:nvPicPr>
          <p:cNvPr id="10" name="Image 9">
            <a:extLst>
              <a:ext uri="{FF2B5EF4-FFF2-40B4-BE49-F238E27FC236}">
                <a16:creationId xmlns:a16="http://schemas.microsoft.com/office/drawing/2014/main" id="{FFF77FAA-194A-3B34-1D46-28B95E783BC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532142" y="2619826"/>
            <a:ext cx="1167321" cy="2140089"/>
          </a:xfrm>
          <a:prstGeom prst="rect">
            <a:avLst/>
          </a:prstGeom>
        </p:spPr>
      </p:pic>
      <p:pic>
        <p:nvPicPr>
          <p:cNvPr id="12" name="Image 11">
            <a:extLst>
              <a:ext uri="{FF2B5EF4-FFF2-40B4-BE49-F238E27FC236}">
                <a16:creationId xmlns:a16="http://schemas.microsoft.com/office/drawing/2014/main" id="{4B178141-97E6-0DF6-50D2-06F8836A4EBD}"/>
              </a:ext>
            </a:extLst>
          </p:cNvPr>
          <p:cNvPicPr>
            <a:picLocks noChangeAspect="1"/>
          </p:cNvPicPr>
          <p:nvPr/>
        </p:nvPicPr>
        <p:blipFill>
          <a:blip r:embed="rId7">
            <a:extLst>
              <a:ext uri="{BEBA8EAE-BF5A-486C-A8C5-ECC9F3942E4B}">
                <a14:imgProps xmlns:a14="http://schemas.microsoft.com/office/drawing/2010/main">
                  <a14:imgLayer r:embed="rId8">
                    <a14:imgEffect>
                      <a14:artisticPhotocopy/>
                    </a14:imgEffect>
                    <a14:imgEffect>
                      <a14:sharpenSoften amount="25000"/>
                    </a14:imgEffect>
                  </a14:imgLayer>
                </a14:imgProps>
              </a:ext>
            </a:extLst>
          </a:blip>
          <a:stretch>
            <a:fillRect/>
          </a:stretch>
        </p:blipFill>
        <p:spPr>
          <a:xfrm>
            <a:off x="5604375" y="4272371"/>
            <a:ext cx="946647" cy="1338161"/>
          </a:xfrm>
          <a:prstGeom prst="rect">
            <a:avLst/>
          </a:prstGeom>
        </p:spPr>
      </p:pic>
      <p:sp>
        <p:nvSpPr>
          <p:cNvPr id="13" name="ZoneTexte 12">
            <a:extLst>
              <a:ext uri="{FF2B5EF4-FFF2-40B4-BE49-F238E27FC236}">
                <a16:creationId xmlns:a16="http://schemas.microsoft.com/office/drawing/2014/main" id="{3EBDBCC2-8C2E-8654-3E74-E30B93CBF282}"/>
              </a:ext>
            </a:extLst>
          </p:cNvPr>
          <p:cNvSpPr txBox="1"/>
          <p:nvPr/>
        </p:nvSpPr>
        <p:spPr>
          <a:xfrm>
            <a:off x="998783" y="4905793"/>
            <a:ext cx="2632909" cy="523220"/>
          </a:xfrm>
          <a:prstGeom prst="rect">
            <a:avLst/>
          </a:prstGeom>
          <a:noFill/>
        </p:spPr>
        <p:txBody>
          <a:bodyPr wrap="square" rtlCol="0">
            <a:spAutoFit/>
          </a:bodyPr>
          <a:lstStyle/>
          <a:p>
            <a:r>
              <a:rPr lang="fr-FR" sz="2800" b="1" dirty="0">
                <a:solidFill>
                  <a:srgbClr val="0070C0"/>
                </a:solidFill>
              </a:rPr>
              <a:t>=  A  </a:t>
            </a:r>
            <a:r>
              <a:rPr lang="fr-FR" sz="2400" b="1" dirty="0">
                <a:solidFill>
                  <a:srgbClr val="0070C0"/>
                </a:solidFill>
              </a:rPr>
              <a:t>très</a:t>
            </a:r>
            <a:r>
              <a:rPr lang="fr-FR" sz="2800" b="1" dirty="0">
                <a:solidFill>
                  <a:srgbClr val="0070C0"/>
                </a:solidFill>
              </a:rPr>
              <a:t> </a:t>
            </a:r>
            <a:r>
              <a:rPr lang="fr-FR" sz="2400" b="1" dirty="0">
                <a:solidFill>
                  <a:srgbClr val="0070C0"/>
                </a:solidFill>
              </a:rPr>
              <a:t>bien !</a:t>
            </a:r>
          </a:p>
        </p:txBody>
      </p:sp>
      <p:sp>
        <p:nvSpPr>
          <p:cNvPr id="15" name="ZoneTexte 14">
            <a:extLst>
              <a:ext uri="{FF2B5EF4-FFF2-40B4-BE49-F238E27FC236}">
                <a16:creationId xmlns:a16="http://schemas.microsoft.com/office/drawing/2014/main" id="{B8E07258-7D4E-79AB-025B-08707072DEEF}"/>
              </a:ext>
            </a:extLst>
          </p:cNvPr>
          <p:cNvSpPr txBox="1"/>
          <p:nvPr/>
        </p:nvSpPr>
        <p:spPr>
          <a:xfrm>
            <a:off x="4532142" y="5564539"/>
            <a:ext cx="2632909" cy="523220"/>
          </a:xfrm>
          <a:prstGeom prst="rect">
            <a:avLst/>
          </a:prstGeom>
          <a:noFill/>
        </p:spPr>
        <p:txBody>
          <a:bodyPr wrap="square" rtlCol="0">
            <a:spAutoFit/>
          </a:bodyPr>
          <a:lstStyle/>
          <a:p>
            <a:r>
              <a:rPr lang="fr-FR" sz="2800" b="1" dirty="0">
                <a:solidFill>
                  <a:srgbClr val="0070C0"/>
                </a:solidFill>
              </a:rPr>
              <a:t>=  B  b</a:t>
            </a:r>
            <a:r>
              <a:rPr lang="fr-FR" sz="2400" b="1" dirty="0">
                <a:solidFill>
                  <a:srgbClr val="0070C0"/>
                </a:solidFill>
              </a:rPr>
              <a:t>ien !</a:t>
            </a:r>
          </a:p>
        </p:txBody>
      </p:sp>
      <p:sp>
        <p:nvSpPr>
          <p:cNvPr id="16" name="ZoneTexte 15">
            <a:extLst>
              <a:ext uri="{FF2B5EF4-FFF2-40B4-BE49-F238E27FC236}">
                <a16:creationId xmlns:a16="http://schemas.microsoft.com/office/drawing/2014/main" id="{900A9E08-637B-4B52-B94C-CACC074015C7}"/>
              </a:ext>
            </a:extLst>
          </p:cNvPr>
          <p:cNvSpPr txBox="1"/>
          <p:nvPr/>
        </p:nvSpPr>
        <p:spPr>
          <a:xfrm>
            <a:off x="8331013" y="5564539"/>
            <a:ext cx="3165570" cy="523220"/>
          </a:xfrm>
          <a:prstGeom prst="rect">
            <a:avLst/>
          </a:prstGeom>
          <a:noFill/>
        </p:spPr>
        <p:txBody>
          <a:bodyPr wrap="square" rtlCol="0">
            <a:spAutoFit/>
          </a:bodyPr>
          <a:lstStyle/>
          <a:p>
            <a:r>
              <a:rPr lang="fr-FR" sz="2800" b="1" dirty="0">
                <a:solidFill>
                  <a:srgbClr val="0070C0"/>
                </a:solidFill>
              </a:rPr>
              <a:t>=  C   </a:t>
            </a:r>
            <a:r>
              <a:rPr lang="fr-FR" sz="2000" b="1" dirty="0">
                <a:solidFill>
                  <a:srgbClr val="0070C0"/>
                </a:solidFill>
              </a:rPr>
              <a:t>à retravailler !</a:t>
            </a:r>
          </a:p>
        </p:txBody>
      </p:sp>
      <p:pic>
        <p:nvPicPr>
          <p:cNvPr id="18" name="Image 17">
            <a:extLst>
              <a:ext uri="{FF2B5EF4-FFF2-40B4-BE49-F238E27FC236}">
                <a16:creationId xmlns:a16="http://schemas.microsoft.com/office/drawing/2014/main" id="{1461D3F4-F4BA-FF86-3B12-C919DB260F50}"/>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Lst>
          </a:blip>
          <a:stretch>
            <a:fillRect/>
          </a:stretch>
        </p:blipFill>
        <p:spPr>
          <a:xfrm>
            <a:off x="619296" y="2441741"/>
            <a:ext cx="1022943" cy="987259"/>
          </a:xfrm>
          <a:prstGeom prst="rect">
            <a:avLst/>
          </a:prstGeom>
        </p:spPr>
      </p:pic>
      <p:pic>
        <p:nvPicPr>
          <p:cNvPr id="20" name="Image 19">
            <a:extLst>
              <a:ext uri="{FF2B5EF4-FFF2-40B4-BE49-F238E27FC236}">
                <a16:creationId xmlns:a16="http://schemas.microsoft.com/office/drawing/2014/main" id="{1A3A4118-A4B8-09C4-EE1C-2CA1087B07E4}"/>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5711540" y="2947018"/>
            <a:ext cx="946647" cy="963964"/>
          </a:xfrm>
          <a:prstGeom prst="rect">
            <a:avLst/>
          </a:prstGeom>
        </p:spPr>
      </p:pic>
      <p:pic>
        <p:nvPicPr>
          <p:cNvPr id="22" name="Image 21">
            <a:extLst>
              <a:ext uri="{FF2B5EF4-FFF2-40B4-BE49-F238E27FC236}">
                <a16:creationId xmlns:a16="http://schemas.microsoft.com/office/drawing/2014/main" id="{28EAD0C7-1C0C-F975-644A-2F32DC97F788}"/>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Lst>
          </a:blip>
          <a:stretch>
            <a:fillRect/>
          </a:stretch>
        </p:blipFill>
        <p:spPr>
          <a:xfrm>
            <a:off x="9259485" y="3092812"/>
            <a:ext cx="994224" cy="1017080"/>
          </a:xfrm>
          <a:prstGeom prst="rect">
            <a:avLst/>
          </a:prstGeom>
        </p:spPr>
      </p:pic>
    </p:spTree>
    <p:extLst>
      <p:ext uri="{BB962C8B-B14F-4D97-AF65-F5344CB8AC3E}">
        <p14:creationId xmlns:p14="http://schemas.microsoft.com/office/powerpoint/2010/main" val="2454962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8D1DE88-4293-0347-56A4-C11AD58C443B}"/>
              </a:ext>
            </a:extLst>
          </p:cNvPr>
          <p:cNvSpPr txBox="1"/>
          <p:nvPr/>
        </p:nvSpPr>
        <p:spPr>
          <a:xfrm>
            <a:off x="613402" y="339304"/>
            <a:ext cx="4163628" cy="584775"/>
          </a:xfrm>
          <a:prstGeom prst="rect">
            <a:avLst/>
          </a:prstGeom>
          <a:noFill/>
        </p:spPr>
        <p:txBody>
          <a:bodyPr wrap="square" rtlCol="0">
            <a:spAutoFit/>
          </a:bodyPr>
          <a:lstStyle/>
          <a:p>
            <a:pPr lvl="0"/>
            <a:r>
              <a:rPr lang="fr-FR" sz="3200" dirty="0">
                <a:solidFill>
                  <a:srgbClr val="FF0000"/>
                </a:solidFill>
              </a:rPr>
              <a:t>Evaluations Nationales</a:t>
            </a:r>
          </a:p>
        </p:txBody>
      </p:sp>
      <p:sp>
        <p:nvSpPr>
          <p:cNvPr id="4" name="ZoneTexte 3">
            <a:extLst>
              <a:ext uri="{FF2B5EF4-FFF2-40B4-BE49-F238E27FC236}">
                <a16:creationId xmlns:a16="http://schemas.microsoft.com/office/drawing/2014/main" id="{0E0E34A6-CEA0-53B8-96FA-C8BC34DE8512}"/>
              </a:ext>
            </a:extLst>
          </p:cNvPr>
          <p:cNvSpPr txBox="1"/>
          <p:nvPr/>
        </p:nvSpPr>
        <p:spPr>
          <a:xfrm>
            <a:off x="705776" y="924079"/>
            <a:ext cx="6094520" cy="3477875"/>
          </a:xfrm>
          <a:prstGeom prst="rect">
            <a:avLst/>
          </a:prstGeom>
          <a:noFill/>
        </p:spPr>
        <p:txBody>
          <a:bodyPr wrap="square">
            <a:spAutoFit/>
          </a:bodyPr>
          <a:lstStyle/>
          <a:p>
            <a:pPr lvl="0"/>
            <a:r>
              <a:rPr lang="fr-FR" sz="2000" dirty="0">
                <a:latin typeface="Calibri" panose="020F0502020204030204" pitchFamily="34" charset="0"/>
                <a:cs typeface="Calibri" panose="020F0502020204030204" pitchFamily="34" charset="0"/>
              </a:rPr>
              <a:t>→ </a:t>
            </a:r>
            <a:r>
              <a:rPr lang="fr-FR" sz="2000" dirty="0"/>
              <a:t>Livret d’exercices de français et de mathématiques que chaque enfant en classe de CP complète. Les résultats sont rentrés dans une application informatique nationale, les scores sont calculés et les résultats sont transmis aux parents.</a:t>
            </a:r>
          </a:p>
          <a:p>
            <a:pPr lvl="0"/>
            <a:endParaRPr lang="fr-FR" sz="2000" dirty="0"/>
          </a:p>
          <a:p>
            <a:pPr lvl="0"/>
            <a:r>
              <a:rPr lang="fr-FR" sz="2000" dirty="0"/>
              <a:t>A la suite des évaluations, un rendez-vous parents-maîtresse est systématiquement proposé afin de faire un point sur les acquisitions de chaque élève.</a:t>
            </a:r>
          </a:p>
          <a:p>
            <a:pPr lvl="0"/>
            <a:endParaRPr lang="fr-FR" sz="2000" dirty="0"/>
          </a:p>
          <a:p>
            <a:pPr lvl="0"/>
            <a:r>
              <a:rPr lang="fr-FR" sz="2000" dirty="0">
                <a:latin typeface="Calibri" panose="020F0502020204030204" pitchFamily="34" charset="0"/>
                <a:cs typeface="Calibri" panose="020F0502020204030204" pitchFamily="34" charset="0"/>
              </a:rPr>
              <a:t>→ </a:t>
            </a:r>
            <a:r>
              <a:rPr lang="fr-FR" sz="2000" dirty="0"/>
              <a:t>Septembre et janvier </a:t>
            </a:r>
          </a:p>
        </p:txBody>
      </p:sp>
      <p:sp>
        <p:nvSpPr>
          <p:cNvPr id="7" name="ZoneTexte 6">
            <a:extLst>
              <a:ext uri="{FF2B5EF4-FFF2-40B4-BE49-F238E27FC236}">
                <a16:creationId xmlns:a16="http://schemas.microsoft.com/office/drawing/2014/main" id="{8A219EB3-BC8F-9102-9D7E-2A8CA2AEA963}"/>
              </a:ext>
            </a:extLst>
          </p:cNvPr>
          <p:cNvSpPr txBox="1"/>
          <p:nvPr/>
        </p:nvSpPr>
        <p:spPr>
          <a:xfrm>
            <a:off x="613402" y="4758808"/>
            <a:ext cx="6458504" cy="523220"/>
          </a:xfrm>
          <a:prstGeom prst="rect">
            <a:avLst/>
          </a:prstGeom>
          <a:noFill/>
        </p:spPr>
        <p:txBody>
          <a:bodyPr wrap="square">
            <a:spAutoFit/>
          </a:bodyPr>
          <a:lstStyle/>
          <a:p>
            <a:pPr lvl="0"/>
            <a:r>
              <a:rPr lang="fr-FR" sz="2800" dirty="0">
                <a:solidFill>
                  <a:srgbClr val="FF0000"/>
                </a:solidFill>
              </a:rPr>
              <a:t>LSU : Livret Scolaire Unique</a:t>
            </a:r>
          </a:p>
        </p:txBody>
      </p:sp>
      <p:sp>
        <p:nvSpPr>
          <p:cNvPr id="9" name="ZoneTexte 8">
            <a:extLst>
              <a:ext uri="{FF2B5EF4-FFF2-40B4-BE49-F238E27FC236}">
                <a16:creationId xmlns:a16="http://schemas.microsoft.com/office/drawing/2014/main" id="{0F76D308-EF7F-6D3A-4283-DFF893C66050}"/>
              </a:ext>
            </a:extLst>
          </p:cNvPr>
          <p:cNvSpPr txBox="1"/>
          <p:nvPr/>
        </p:nvSpPr>
        <p:spPr>
          <a:xfrm>
            <a:off x="613402" y="5438827"/>
            <a:ext cx="7146036" cy="400110"/>
          </a:xfrm>
          <a:prstGeom prst="rect">
            <a:avLst/>
          </a:prstGeom>
          <a:noFill/>
        </p:spPr>
        <p:txBody>
          <a:bodyPr wrap="square">
            <a:spAutoFit/>
          </a:bodyPr>
          <a:lstStyle/>
          <a:p>
            <a:pPr lvl="0"/>
            <a:r>
              <a:rPr lang="fr-FR" sz="2000" dirty="0">
                <a:latin typeface="Calibri" panose="020F0502020204030204" pitchFamily="34" charset="0"/>
                <a:cs typeface="Calibri" panose="020F0502020204030204" pitchFamily="34" charset="0"/>
              </a:rPr>
              <a:t>→ </a:t>
            </a:r>
            <a:r>
              <a:rPr lang="fr-FR" sz="2000" dirty="0"/>
              <a:t>Fin janvier et fin juin</a:t>
            </a:r>
          </a:p>
        </p:txBody>
      </p:sp>
      <p:sp>
        <p:nvSpPr>
          <p:cNvPr id="10" name="ZoneTexte 9">
            <a:extLst>
              <a:ext uri="{FF2B5EF4-FFF2-40B4-BE49-F238E27FC236}">
                <a16:creationId xmlns:a16="http://schemas.microsoft.com/office/drawing/2014/main" id="{C4EBE4FA-A2F2-3344-7656-7ABACCD797EB}"/>
              </a:ext>
            </a:extLst>
          </p:cNvPr>
          <p:cNvSpPr txBox="1"/>
          <p:nvPr/>
        </p:nvSpPr>
        <p:spPr>
          <a:xfrm>
            <a:off x="7214616" y="493776"/>
            <a:ext cx="4363982" cy="4434840"/>
          </a:xfrm>
          <a:prstGeom prst="rect">
            <a:avLst/>
          </a:prstGeom>
          <a:noFill/>
        </p:spPr>
        <p:txBody>
          <a:bodyPr wrap="square" rtlCol="0">
            <a:spAutoFit/>
          </a:bodyPr>
          <a:lstStyle/>
          <a:p>
            <a:endParaRPr lang="fr-FR" dirty="0"/>
          </a:p>
        </p:txBody>
      </p:sp>
      <p:pic>
        <p:nvPicPr>
          <p:cNvPr id="12" name="Image 11">
            <a:extLst>
              <a:ext uri="{FF2B5EF4-FFF2-40B4-BE49-F238E27FC236}">
                <a16:creationId xmlns:a16="http://schemas.microsoft.com/office/drawing/2014/main" id="{9E2205B7-9BBB-82ED-1EC7-362C9F2B040E}"/>
              </a:ext>
            </a:extLst>
          </p:cNvPr>
          <p:cNvPicPr>
            <a:picLocks noChangeAspect="1"/>
          </p:cNvPicPr>
          <p:nvPr/>
        </p:nvPicPr>
        <p:blipFill rotWithShape="1">
          <a:blip r:embed="rId2"/>
          <a:srcRect l="7505" t="4119"/>
          <a:stretch/>
        </p:blipFill>
        <p:spPr>
          <a:xfrm>
            <a:off x="6892670" y="235622"/>
            <a:ext cx="5092309" cy="4012975"/>
          </a:xfrm>
          <a:prstGeom prst="rect">
            <a:avLst/>
          </a:prstGeom>
        </p:spPr>
      </p:pic>
      <p:sp>
        <p:nvSpPr>
          <p:cNvPr id="13" name="ZoneTexte 12">
            <a:extLst>
              <a:ext uri="{FF2B5EF4-FFF2-40B4-BE49-F238E27FC236}">
                <a16:creationId xmlns:a16="http://schemas.microsoft.com/office/drawing/2014/main" id="{19AB352F-7E56-134E-02C5-3D01F48AA934}"/>
              </a:ext>
            </a:extLst>
          </p:cNvPr>
          <p:cNvSpPr txBox="1"/>
          <p:nvPr/>
        </p:nvSpPr>
        <p:spPr>
          <a:xfrm>
            <a:off x="8259248" y="4272584"/>
            <a:ext cx="2359152" cy="984885"/>
          </a:xfrm>
          <a:prstGeom prst="rect">
            <a:avLst/>
          </a:prstGeom>
          <a:noFill/>
        </p:spPr>
        <p:txBody>
          <a:bodyPr wrap="square" rtlCol="0">
            <a:spAutoFit/>
          </a:bodyPr>
          <a:lstStyle/>
          <a:p>
            <a:r>
              <a:rPr lang="fr-FR" dirty="0"/>
              <a:t>Mot qui commence comme : </a:t>
            </a:r>
            <a:r>
              <a:rPr lang="fr-FR" sz="2000" b="1" dirty="0"/>
              <a:t>pa</a:t>
            </a:r>
            <a:r>
              <a:rPr lang="fr-FR" dirty="0"/>
              <a:t>pillon, </a:t>
            </a:r>
            <a:r>
              <a:rPr lang="fr-FR" sz="2000" b="1" dirty="0"/>
              <a:t>cou</a:t>
            </a:r>
            <a:r>
              <a:rPr lang="fr-FR" dirty="0"/>
              <a:t>leur </a:t>
            </a:r>
            <a:r>
              <a:rPr lang="fr-FR" sz="2000" b="1" dirty="0"/>
              <a:t>bi</a:t>
            </a:r>
            <a:r>
              <a:rPr lang="fr-FR" dirty="0"/>
              <a:t>nocle</a:t>
            </a:r>
          </a:p>
        </p:txBody>
      </p:sp>
    </p:spTree>
    <p:extLst>
      <p:ext uri="{BB962C8B-B14F-4D97-AF65-F5344CB8AC3E}">
        <p14:creationId xmlns:p14="http://schemas.microsoft.com/office/powerpoint/2010/main" val="1462202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7905494-AEE1-230F-297F-D6B599EA283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006353" y="-28806"/>
            <a:ext cx="8265111" cy="6844545"/>
          </a:xfrm>
          <a:prstGeom prst="rect">
            <a:avLst/>
          </a:prstGeom>
        </p:spPr>
      </p:pic>
      <p:sp>
        <p:nvSpPr>
          <p:cNvPr id="5" name="ZoneTexte 4">
            <a:extLst>
              <a:ext uri="{FF2B5EF4-FFF2-40B4-BE49-F238E27FC236}">
                <a16:creationId xmlns:a16="http://schemas.microsoft.com/office/drawing/2014/main" id="{5A85234F-2474-B982-C6D7-0006EEF7C902}"/>
              </a:ext>
            </a:extLst>
          </p:cNvPr>
          <p:cNvSpPr txBox="1"/>
          <p:nvPr/>
        </p:nvSpPr>
        <p:spPr>
          <a:xfrm>
            <a:off x="0" y="42261"/>
            <a:ext cx="2104008" cy="3262432"/>
          </a:xfrm>
          <a:prstGeom prst="rect">
            <a:avLst/>
          </a:prstGeom>
          <a:solidFill>
            <a:srgbClr val="FFFFCC"/>
          </a:solidFill>
        </p:spPr>
        <p:txBody>
          <a:bodyPr wrap="square" rtlCol="0">
            <a:spAutoFit/>
          </a:bodyPr>
          <a:lstStyle/>
          <a:p>
            <a:r>
              <a:rPr lang="fr-FR" b="1" dirty="0"/>
              <a:t>Bilan des évaluations nationales sous la forme d’une toile d’araignée : </a:t>
            </a:r>
          </a:p>
          <a:p>
            <a:endParaRPr lang="fr-FR" b="1" dirty="0"/>
          </a:p>
          <a:p>
            <a:r>
              <a:rPr lang="fr-FR" sz="2000">
                <a:latin typeface="Comic Sans MS" panose="030F0702030302020204" pitchFamily="66" charset="0"/>
              </a:rPr>
              <a:t>Plus </a:t>
            </a:r>
            <a:r>
              <a:rPr lang="fr-FR" sz="2000" dirty="0">
                <a:latin typeface="Comic Sans MS" panose="030F0702030302020204" pitchFamily="66" charset="0"/>
              </a:rPr>
              <a:t>la toile s’étend vers le bord, plus l’élève a réussi</a:t>
            </a:r>
          </a:p>
          <a:p>
            <a:endParaRPr lang="fr-FR" b="1" dirty="0"/>
          </a:p>
        </p:txBody>
      </p:sp>
    </p:spTree>
    <p:extLst>
      <p:ext uri="{BB962C8B-B14F-4D97-AF65-F5344CB8AC3E}">
        <p14:creationId xmlns:p14="http://schemas.microsoft.com/office/powerpoint/2010/main" val="1801588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2EE6212-E0A9-25D6-E330-1474914931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83303" y="559070"/>
            <a:ext cx="10591338" cy="6099090"/>
          </a:xfrm>
          <a:prstGeom prst="rect">
            <a:avLst/>
          </a:prstGeom>
        </p:spPr>
      </p:pic>
      <p:sp>
        <p:nvSpPr>
          <p:cNvPr id="5" name="ZoneTexte 4">
            <a:extLst>
              <a:ext uri="{FF2B5EF4-FFF2-40B4-BE49-F238E27FC236}">
                <a16:creationId xmlns:a16="http://schemas.microsoft.com/office/drawing/2014/main" id="{1FB63C54-3029-EDE5-5875-014854508190}"/>
              </a:ext>
            </a:extLst>
          </p:cNvPr>
          <p:cNvSpPr txBox="1"/>
          <p:nvPr/>
        </p:nvSpPr>
        <p:spPr>
          <a:xfrm>
            <a:off x="3559945" y="199840"/>
            <a:ext cx="5690587" cy="369332"/>
          </a:xfrm>
          <a:prstGeom prst="rect">
            <a:avLst/>
          </a:prstGeom>
          <a:noFill/>
        </p:spPr>
        <p:txBody>
          <a:bodyPr wrap="square" rtlCol="0">
            <a:spAutoFit/>
          </a:bodyPr>
          <a:lstStyle/>
          <a:p>
            <a:r>
              <a:rPr lang="fr-FR" b="1" dirty="0"/>
              <a:t>Exemple du LIVRET SCOLAIRE = BULLETIN</a:t>
            </a:r>
          </a:p>
        </p:txBody>
      </p:sp>
      <p:sp>
        <p:nvSpPr>
          <p:cNvPr id="6" name="Rectangle : coins arrondis 5">
            <a:extLst>
              <a:ext uri="{FF2B5EF4-FFF2-40B4-BE49-F238E27FC236}">
                <a16:creationId xmlns:a16="http://schemas.microsoft.com/office/drawing/2014/main" id="{65E02AC4-DF8C-148A-20FE-F0CAA4699988}"/>
              </a:ext>
            </a:extLst>
          </p:cNvPr>
          <p:cNvSpPr/>
          <p:nvPr/>
        </p:nvSpPr>
        <p:spPr>
          <a:xfrm>
            <a:off x="3333564" y="115410"/>
            <a:ext cx="5521911" cy="452761"/>
          </a:xfrm>
          <a:prstGeom prst="round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07285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EB049D-8E16-20BF-F54A-B89C685D5395}"/>
              </a:ext>
            </a:extLst>
          </p:cNvPr>
          <p:cNvSpPr txBox="1"/>
          <p:nvPr/>
        </p:nvSpPr>
        <p:spPr>
          <a:xfrm>
            <a:off x="299699" y="539429"/>
            <a:ext cx="9998397" cy="400110"/>
          </a:xfrm>
          <a:prstGeom prst="rect">
            <a:avLst/>
          </a:prstGeom>
          <a:solidFill>
            <a:schemeClr val="accent4">
              <a:lumMod val="20000"/>
              <a:lumOff val="80000"/>
            </a:schemeClr>
          </a:solidFill>
        </p:spPr>
        <p:txBody>
          <a:bodyPr wrap="square" rtlCol="0">
            <a:spAutoFit/>
          </a:bodyPr>
          <a:lstStyle/>
          <a:p>
            <a:r>
              <a:rPr lang="fr-FR" sz="2000" b="1" dirty="0">
                <a:solidFill>
                  <a:srgbClr val="FF0000"/>
                </a:solidFill>
                <a:latin typeface="Comic Sans MS" panose="030F0702030302020204" pitchFamily="66" charset="0"/>
              </a:rPr>
              <a:t>8) LA DIFFERENCIATION DU TRAVAIL  ET LES APPUIS POSSIBLES </a:t>
            </a:r>
          </a:p>
        </p:txBody>
      </p:sp>
      <p:sp>
        <p:nvSpPr>
          <p:cNvPr id="3" name="ZoneTexte 2">
            <a:extLst>
              <a:ext uri="{FF2B5EF4-FFF2-40B4-BE49-F238E27FC236}">
                <a16:creationId xmlns:a16="http://schemas.microsoft.com/office/drawing/2014/main" id="{B0955A43-9999-2D24-268E-A86A95F4A6A7}"/>
              </a:ext>
            </a:extLst>
          </p:cNvPr>
          <p:cNvSpPr txBox="1"/>
          <p:nvPr/>
        </p:nvSpPr>
        <p:spPr>
          <a:xfrm>
            <a:off x="299700" y="1254760"/>
            <a:ext cx="11628140" cy="5909310"/>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 essai de graduer le niveau de difficulté du travail en fonction des possibilités de chacun pour que ce ne soit ni trop dur, ni trop facile : temps d’adaptation nécessaire en début d’année</a:t>
            </a: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a:t>
            </a:r>
          </a:p>
          <a:p>
            <a:r>
              <a:rPr lang="fr-FR" dirty="0">
                <a:latin typeface="Calibri" panose="020F0502020204030204" pitchFamily="34" charset="0"/>
                <a:cs typeface="Calibri" panose="020F0502020204030204" pitchFamily="34" charset="0"/>
              </a:rPr>
              <a:t>● le symbole de l’étoile         indique que c’est la partie  plus difficile </a:t>
            </a:r>
          </a:p>
          <a:p>
            <a:endParaRPr lang="fr-FR" dirty="0">
              <a:latin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travail par groupes avec 3 niveaux de difficultés </a:t>
            </a: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 en français : </a:t>
            </a:r>
          </a:p>
          <a:p>
            <a:endParaRPr lang="fr-FR" dirty="0">
              <a:latin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 en maths :    </a:t>
            </a:r>
          </a:p>
          <a:p>
            <a:endParaRPr lang="fr-FR" dirty="0">
              <a:latin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a:t>
            </a:r>
          </a:p>
          <a:p>
            <a:r>
              <a:rPr lang="fr-FR" dirty="0">
                <a:latin typeface="Calibri" panose="020F0502020204030204" pitchFamily="34" charset="0"/>
                <a:cs typeface="Calibri" panose="020F0502020204030204" pitchFamily="34" charset="0"/>
              </a:rPr>
              <a:t>●  symboles d’aide : </a:t>
            </a:r>
          </a:p>
          <a:p>
            <a:endParaRPr lang="fr-FR" dirty="0">
              <a:latin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a:p>
            <a:endParaRPr lang="fr-FR" dirty="0"/>
          </a:p>
        </p:txBody>
      </p:sp>
      <p:sp>
        <p:nvSpPr>
          <p:cNvPr id="4" name="Étoile : 5 branches 3">
            <a:extLst>
              <a:ext uri="{FF2B5EF4-FFF2-40B4-BE49-F238E27FC236}">
                <a16:creationId xmlns:a16="http://schemas.microsoft.com/office/drawing/2014/main" id="{CF98DD19-2344-A5D9-EAFA-18494F3B5E23}"/>
              </a:ext>
            </a:extLst>
          </p:cNvPr>
          <p:cNvSpPr/>
          <p:nvPr/>
        </p:nvSpPr>
        <p:spPr>
          <a:xfrm>
            <a:off x="2641600" y="2311400"/>
            <a:ext cx="243840" cy="294640"/>
          </a:xfrm>
          <a:prstGeom prst="star5">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C09D2A5E-DEC4-E699-1535-A7F28BE18CD4}"/>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58313" y="3717730"/>
            <a:ext cx="1110913" cy="713939"/>
          </a:xfrm>
          <a:prstGeom prst="rect">
            <a:avLst/>
          </a:prstGeom>
        </p:spPr>
      </p:pic>
      <p:pic>
        <p:nvPicPr>
          <p:cNvPr id="8" name="Image 7">
            <a:extLst>
              <a:ext uri="{FF2B5EF4-FFF2-40B4-BE49-F238E27FC236}">
                <a16:creationId xmlns:a16="http://schemas.microsoft.com/office/drawing/2014/main" id="{70C85003-DF9A-054E-73EE-7EEB7168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855" y="3717730"/>
            <a:ext cx="800211" cy="721929"/>
          </a:xfrm>
          <a:prstGeom prst="rect">
            <a:avLst/>
          </a:prstGeom>
        </p:spPr>
      </p:pic>
      <p:pic>
        <p:nvPicPr>
          <p:cNvPr id="10" name="Image 9">
            <a:extLst>
              <a:ext uri="{FF2B5EF4-FFF2-40B4-BE49-F238E27FC236}">
                <a16:creationId xmlns:a16="http://schemas.microsoft.com/office/drawing/2014/main" id="{66484F3C-A4DD-5571-DA39-D312B353E3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5167" y="3530648"/>
            <a:ext cx="800211" cy="995501"/>
          </a:xfrm>
          <a:prstGeom prst="rect">
            <a:avLst/>
          </a:prstGeom>
        </p:spPr>
      </p:pic>
      <p:sp>
        <p:nvSpPr>
          <p:cNvPr id="11" name="Rectangle 10">
            <a:extLst>
              <a:ext uri="{FF2B5EF4-FFF2-40B4-BE49-F238E27FC236}">
                <a16:creationId xmlns:a16="http://schemas.microsoft.com/office/drawing/2014/main" id="{F2794470-7287-7988-3506-3082FE79A9A6}"/>
              </a:ext>
            </a:extLst>
          </p:cNvPr>
          <p:cNvSpPr/>
          <p:nvPr/>
        </p:nvSpPr>
        <p:spPr>
          <a:xfrm>
            <a:off x="2763520" y="4841370"/>
            <a:ext cx="463494" cy="508000"/>
          </a:xfrm>
          <a:prstGeom prst="rect">
            <a:avLst/>
          </a:prstGeom>
          <a:solidFill>
            <a:schemeClr val="bg1"/>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a:extLst>
              <a:ext uri="{FF2B5EF4-FFF2-40B4-BE49-F238E27FC236}">
                <a16:creationId xmlns:a16="http://schemas.microsoft.com/office/drawing/2014/main" id="{5CC7FF0A-C1C3-F6AD-CDCE-00ECCC11CBA1}"/>
              </a:ext>
            </a:extLst>
          </p:cNvPr>
          <p:cNvSpPr/>
          <p:nvPr/>
        </p:nvSpPr>
        <p:spPr>
          <a:xfrm>
            <a:off x="4236213" y="4714240"/>
            <a:ext cx="626802" cy="579120"/>
          </a:xfrm>
          <a:prstGeom prst="triangle">
            <a:avLst/>
          </a:prstGeom>
          <a:solidFill>
            <a:schemeClr val="bg1"/>
          </a:solidFill>
          <a:ln w="190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503C12FF-5300-7285-74C7-8969D2940E11}"/>
              </a:ext>
            </a:extLst>
          </p:cNvPr>
          <p:cNvSpPr/>
          <p:nvPr/>
        </p:nvSpPr>
        <p:spPr>
          <a:xfrm>
            <a:off x="5782598" y="4714240"/>
            <a:ext cx="626803" cy="579120"/>
          </a:xfrm>
          <a:prstGeom prst="ellipse">
            <a:avLst/>
          </a:prstGeom>
          <a:solidFill>
            <a:schemeClr val="bg1"/>
          </a:solidFill>
          <a:ln w="190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46D4AE42-0096-F32E-B0C2-FB5E8E0A55D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2557599" y="5663446"/>
            <a:ext cx="967922" cy="935295"/>
          </a:xfrm>
          <a:prstGeom prst="rect">
            <a:avLst/>
          </a:prstGeom>
        </p:spPr>
      </p:pic>
      <p:pic>
        <p:nvPicPr>
          <p:cNvPr id="17" name="Image 16">
            <a:extLst>
              <a:ext uri="{FF2B5EF4-FFF2-40B4-BE49-F238E27FC236}">
                <a16:creationId xmlns:a16="http://schemas.microsoft.com/office/drawing/2014/main" id="{DA1F9609-D790-4A46-B93F-4994C7BBA698}"/>
              </a:ext>
            </a:extLst>
          </p:cNvPr>
          <p:cNvPicPr>
            <a:picLocks noChangeAspect="1"/>
          </p:cNvPicPr>
          <p:nvPr/>
        </p:nvPicPr>
        <p:blipFill rotWithShape="1">
          <a:blip r:embed="rId8"/>
          <a:srcRect t="6991"/>
          <a:stretch/>
        </p:blipFill>
        <p:spPr>
          <a:xfrm>
            <a:off x="4006050" y="5567941"/>
            <a:ext cx="856965" cy="1112171"/>
          </a:xfrm>
          <a:prstGeom prst="rect">
            <a:avLst/>
          </a:prstGeom>
        </p:spPr>
      </p:pic>
      <p:sp>
        <p:nvSpPr>
          <p:cNvPr id="5" name="ZoneTexte 4">
            <a:extLst>
              <a:ext uri="{FF2B5EF4-FFF2-40B4-BE49-F238E27FC236}">
                <a16:creationId xmlns:a16="http://schemas.microsoft.com/office/drawing/2014/main" id="{D8C15BB1-7479-3814-6F37-2A6F912153BF}"/>
              </a:ext>
            </a:extLst>
          </p:cNvPr>
          <p:cNvSpPr txBox="1"/>
          <p:nvPr/>
        </p:nvSpPr>
        <p:spPr>
          <a:xfrm>
            <a:off x="7155402" y="3195961"/>
            <a:ext cx="3835153" cy="2031325"/>
          </a:xfrm>
          <a:prstGeom prst="rect">
            <a:avLst/>
          </a:prstGeom>
          <a:noFill/>
          <a:ln w="19050">
            <a:solidFill>
              <a:srgbClr val="FF0000"/>
            </a:solidFill>
            <a:prstDash val="dashDot"/>
          </a:ln>
        </p:spPr>
        <p:txBody>
          <a:bodyPr wrap="square" rtlCol="0">
            <a:spAutoFit/>
          </a:bodyPr>
          <a:lstStyle/>
          <a:p>
            <a:r>
              <a:rPr lang="fr-FR" dirty="0"/>
              <a:t>Des enfants pourront se voir proposer des travaux en autonomie d’un niveau plus soutenu ; sur leur fiche sera placée une petite coccinelle en vol</a:t>
            </a:r>
          </a:p>
          <a:p>
            <a:endParaRPr lang="fr-FR" dirty="0"/>
          </a:p>
          <a:p>
            <a:endParaRPr lang="fr-FR" dirty="0"/>
          </a:p>
          <a:p>
            <a:endParaRPr lang="fr-FR" dirty="0"/>
          </a:p>
        </p:txBody>
      </p:sp>
      <p:pic>
        <p:nvPicPr>
          <p:cNvPr id="9" name="Image 8">
            <a:extLst>
              <a:ext uri="{FF2B5EF4-FFF2-40B4-BE49-F238E27FC236}">
                <a16:creationId xmlns:a16="http://schemas.microsoft.com/office/drawing/2014/main" id="{73C1B271-B703-4490-C3A5-283649E0D94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20861" y="4326009"/>
            <a:ext cx="1052117" cy="769361"/>
          </a:xfrm>
          <a:prstGeom prst="rect">
            <a:avLst/>
          </a:prstGeom>
        </p:spPr>
      </p:pic>
    </p:spTree>
    <p:extLst>
      <p:ext uri="{BB962C8B-B14F-4D97-AF65-F5344CB8AC3E}">
        <p14:creationId xmlns:p14="http://schemas.microsoft.com/office/powerpoint/2010/main" val="1111695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6BF02FB-D42B-8054-06F5-DEECAD92D1A3}"/>
              </a:ext>
            </a:extLst>
          </p:cNvPr>
          <p:cNvSpPr txBox="1"/>
          <p:nvPr/>
        </p:nvSpPr>
        <p:spPr>
          <a:xfrm>
            <a:off x="807868" y="692458"/>
            <a:ext cx="10546672" cy="2185214"/>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 </a:t>
            </a:r>
            <a:r>
              <a:rPr lang="fr-FR" b="1" dirty="0">
                <a:latin typeface="Calibri" panose="020F0502020204030204" pitchFamily="34" charset="0"/>
                <a:cs typeface="Calibri" panose="020F0502020204030204" pitchFamily="34" charset="0"/>
              </a:rPr>
              <a:t>proposition d’</a:t>
            </a:r>
            <a:r>
              <a:rPr lang="fr-FR" sz="2800" b="1" dirty="0">
                <a:solidFill>
                  <a:srgbClr val="0070C0"/>
                </a:solidFill>
                <a:latin typeface="Calibri" panose="020F0502020204030204" pitchFamily="34" charset="0"/>
                <a:cs typeface="Calibri" panose="020F0502020204030204" pitchFamily="34" charset="0"/>
              </a:rPr>
              <a:t>APC</a:t>
            </a:r>
            <a:r>
              <a:rPr lang="fr-FR" b="1" dirty="0">
                <a:latin typeface="Calibri" panose="020F0502020204030204" pitchFamily="34" charset="0"/>
                <a:cs typeface="Calibri" panose="020F0502020204030204" pitchFamily="34" charset="0"/>
              </a:rPr>
              <a:t> </a:t>
            </a:r>
            <a:r>
              <a:rPr lang="fr-FR" dirty="0">
                <a:latin typeface="Calibri" panose="020F0502020204030204" pitchFamily="34" charset="0"/>
                <a:cs typeface="Calibri" panose="020F0502020204030204" pitchFamily="34" charset="0"/>
              </a:rPr>
              <a:t>: </a:t>
            </a:r>
            <a:r>
              <a:rPr lang="fr-FR" sz="2400" b="1" dirty="0">
                <a:solidFill>
                  <a:srgbClr val="0070C0"/>
                </a:solidFill>
                <a:latin typeface="Calibri" panose="020F0502020204030204" pitchFamily="34" charset="0"/>
                <a:cs typeface="Calibri" panose="020F0502020204030204" pitchFamily="34" charset="0"/>
              </a:rPr>
              <a:t>A</a:t>
            </a:r>
            <a:r>
              <a:rPr lang="fr-FR" b="1" dirty="0">
                <a:solidFill>
                  <a:srgbClr val="0070C0"/>
                </a:solidFill>
                <a:latin typeface="Calibri" panose="020F0502020204030204" pitchFamily="34" charset="0"/>
                <a:cs typeface="Calibri" panose="020F0502020204030204" pitchFamily="34" charset="0"/>
              </a:rPr>
              <a:t>teliers </a:t>
            </a:r>
            <a:r>
              <a:rPr lang="fr-FR" sz="2400" b="1" dirty="0">
                <a:solidFill>
                  <a:srgbClr val="0070C0"/>
                </a:solidFill>
                <a:latin typeface="Calibri" panose="020F0502020204030204" pitchFamily="34" charset="0"/>
                <a:cs typeface="Calibri" panose="020F0502020204030204" pitchFamily="34" charset="0"/>
              </a:rPr>
              <a:t>P</a:t>
            </a:r>
            <a:r>
              <a:rPr lang="fr-FR" b="1" dirty="0">
                <a:solidFill>
                  <a:srgbClr val="0070C0"/>
                </a:solidFill>
                <a:latin typeface="Calibri" panose="020F0502020204030204" pitchFamily="34" charset="0"/>
                <a:cs typeface="Calibri" panose="020F0502020204030204" pitchFamily="34" charset="0"/>
              </a:rPr>
              <a:t>édagogiques </a:t>
            </a:r>
            <a:r>
              <a:rPr lang="fr-FR" sz="2400" b="1" dirty="0">
                <a:solidFill>
                  <a:srgbClr val="0070C0"/>
                </a:solidFill>
                <a:latin typeface="Calibri" panose="020F0502020204030204" pitchFamily="34" charset="0"/>
                <a:cs typeface="Calibri" panose="020F0502020204030204" pitchFamily="34" charset="0"/>
              </a:rPr>
              <a:t>C</a:t>
            </a:r>
            <a:r>
              <a:rPr lang="fr-FR" b="1" dirty="0">
                <a:solidFill>
                  <a:srgbClr val="0070C0"/>
                </a:solidFill>
                <a:latin typeface="Calibri" panose="020F0502020204030204" pitchFamily="34" charset="0"/>
                <a:cs typeface="Calibri" panose="020F0502020204030204" pitchFamily="34" charset="0"/>
              </a:rPr>
              <a:t>omplémentaires </a:t>
            </a:r>
            <a:r>
              <a:rPr lang="fr-FR" dirty="0">
                <a:latin typeface="Calibri" panose="020F0502020204030204" pitchFamily="34" charset="0"/>
                <a:cs typeface="Calibri" panose="020F0502020204030204" pitchFamily="34" charset="0"/>
              </a:rPr>
              <a:t>(principalement durant la pause de midi)</a:t>
            </a: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il s’agit de travailler des apprentissages spécifiques par petits groupes de 3 ou 4 élèves : manipulation </a:t>
            </a:r>
            <a:r>
              <a:rPr lang="fr-FR" dirty="0" err="1">
                <a:latin typeface="Calibri" panose="020F0502020204030204" pitchFamily="34" charset="0"/>
                <a:cs typeface="Calibri" panose="020F0502020204030204" pitchFamily="34" charset="0"/>
              </a:rPr>
              <a:t>mathématiqus</a:t>
            </a:r>
            <a:r>
              <a:rPr lang="fr-FR" dirty="0">
                <a:latin typeface="Calibri" panose="020F0502020204030204" pitchFamily="34" charset="0"/>
                <a:cs typeface="Calibri" panose="020F0502020204030204" pitchFamily="34" charset="0"/>
              </a:rPr>
              <a:t>, geste d’écriture, mémorisation et accroche des sons, encodage des sons, décodage…</a:t>
            </a: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petits temps précieux pour l’enseignant qui est au plus près des enfants pour voir comment ils apprennent et où sont les difficultés, les points qui bloquent</a:t>
            </a:r>
            <a:endParaRPr lang="fr-FR" dirty="0"/>
          </a:p>
        </p:txBody>
      </p:sp>
      <p:sp>
        <p:nvSpPr>
          <p:cNvPr id="6" name="ZoneTexte 5">
            <a:extLst>
              <a:ext uri="{FF2B5EF4-FFF2-40B4-BE49-F238E27FC236}">
                <a16:creationId xmlns:a16="http://schemas.microsoft.com/office/drawing/2014/main" id="{030A520E-B905-36EC-CA2D-60E6EEBBB55B}"/>
              </a:ext>
            </a:extLst>
          </p:cNvPr>
          <p:cNvSpPr txBox="1"/>
          <p:nvPr/>
        </p:nvSpPr>
        <p:spPr>
          <a:xfrm>
            <a:off x="822664" y="3087473"/>
            <a:ext cx="10546672" cy="2308324"/>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 aide apportée par les collègues du </a:t>
            </a:r>
            <a:r>
              <a:rPr lang="fr-FR" b="1" dirty="0">
                <a:latin typeface="Calibri" panose="020F0502020204030204" pitchFamily="34" charset="0"/>
                <a:cs typeface="Calibri" panose="020F0502020204030204" pitchFamily="34" charset="0"/>
              </a:rPr>
              <a:t>RASED</a:t>
            </a:r>
            <a:r>
              <a:rPr lang="fr-FR" dirty="0">
                <a:latin typeface="Calibri" panose="020F0502020204030204" pitchFamily="34" charset="0"/>
                <a:cs typeface="Calibri" panose="020F0502020204030204" pitchFamily="34" charset="0"/>
              </a:rPr>
              <a:t> : </a:t>
            </a:r>
            <a:r>
              <a:rPr lang="fr-FR" b="1" dirty="0">
                <a:latin typeface="Calibri" panose="020F0502020204030204" pitchFamily="34" charset="0"/>
                <a:cs typeface="Calibri" panose="020F0502020204030204" pitchFamily="34" charset="0"/>
              </a:rPr>
              <a:t>R</a:t>
            </a:r>
            <a:r>
              <a:rPr lang="fr-FR" dirty="0">
                <a:latin typeface="Calibri" panose="020F0502020204030204" pitchFamily="34" charset="0"/>
                <a:cs typeface="Calibri" panose="020F0502020204030204" pitchFamily="34" charset="0"/>
              </a:rPr>
              <a:t>éseau d’</a:t>
            </a:r>
            <a:r>
              <a:rPr lang="fr-FR" b="1" dirty="0">
                <a:latin typeface="Calibri" panose="020F0502020204030204" pitchFamily="34" charset="0"/>
                <a:cs typeface="Calibri" panose="020F0502020204030204" pitchFamily="34" charset="0"/>
              </a:rPr>
              <a:t>A</a:t>
            </a:r>
            <a:r>
              <a:rPr lang="fr-FR" dirty="0">
                <a:latin typeface="Calibri" panose="020F0502020204030204" pitchFamily="34" charset="0"/>
                <a:cs typeface="Calibri" panose="020F0502020204030204" pitchFamily="34" charset="0"/>
              </a:rPr>
              <a:t>ide </a:t>
            </a:r>
            <a:r>
              <a:rPr lang="fr-FR" b="1" dirty="0">
                <a:latin typeface="Calibri" panose="020F0502020204030204" pitchFamily="34" charset="0"/>
                <a:cs typeface="Calibri" panose="020F0502020204030204" pitchFamily="34" charset="0"/>
              </a:rPr>
              <a:t>S</a:t>
            </a:r>
            <a:r>
              <a:rPr lang="fr-FR" dirty="0">
                <a:latin typeface="Calibri" panose="020F0502020204030204" pitchFamily="34" charset="0"/>
                <a:cs typeface="Calibri" panose="020F0502020204030204" pitchFamily="34" charset="0"/>
              </a:rPr>
              <a:t>pécialisée pour les </a:t>
            </a:r>
            <a:r>
              <a:rPr lang="fr-FR" b="1" dirty="0">
                <a:latin typeface="Calibri" panose="020F0502020204030204" pitchFamily="34" charset="0"/>
                <a:cs typeface="Calibri" panose="020F0502020204030204" pitchFamily="34" charset="0"/>
              </a:rPr>
              <a:t>E</a:t>
            </a:r>
            <a:r>
              <a:rPr lang="fr-FR" dirty="0">
                <a:latin typeface="Calibri" panose="020F0502020204030204" pitchFamily="34" charset="0"/>
                <a:cs typeface="Calibri" panose="020F0502020204030204" pitchFamily="34" charset="0"/>
              </a:rPr>
              <a:t>lèves en </a:t>
            </a:r>
            <a:r>
              <a:rPr lang="fr-FR" b="1" dirty="0">
                <a:latin typeface="Calibri" panose="020F0502020204030204" pitchFamily="34" charset="0"/>
                <a:cs typeface="Calibri" panose="020F0502020204030204" pitchFamily="34" charset="0"/>
              </a:rPr>
              <a:t>D</a:t>
            </a:r>
            <a:r>
              <a:rPr lang="fr-FR" dirty="0">
                <a:latin typeface="Calibri" panose="020F0502020204030204" pitchFamily="34" charset="0"/>
                <a:cs typeface="Calibri" panose="020F0502020204030204" pitchFamily="34" charset="0"/>
              </a:rPr>
              <a:t>ifficultés</a:t>
            </a:r>
          </a:p>
          <a:p>
            <a:r>
              <a:rPr lang="fr-FR" dirty="0">
                <a:latin typeface="Calibri" panose="020F0502020204030204" pitchFamily="34" charset="0"/>
                <a:cs typeface="Calibri" panose="020F0502020204030204" pitchFamily="34" charset="0"/>
              </a:rPr>
              <a:t>	   </a:t>
            </a:r>
          </a:p>
          <a:p>
            <a:r>
              <a:rPr lang="fr-FR" dirty="0">
                <a:latin typeface="Calibri" panose="020F0502020204030204" pitchFamily="34" charset="0"/>
                <a:cs typeface="Calibri" panose="020F0502020204030204" pitchFamily="34" charset="0"/>
              </a:rPr>
              <a:t>         - une maîtresse E : Muriel : aider à apprendre : elle intervient en classe avec la maîtresse à sa demande, </a:t>
            </a: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a:t>
            </a:r>
            <a:r>
              <a:rPr lang="fr-FR" b="1" dirty="0">
                <a:solidFill>
                  <a:srgbClr val="FF0000"/>
                </a:solidFill>
                <a:latin typeface="Calibri" panose="020F0502020204030204" pitchFamily="34" charset="0"/>
                <a:cs typeface="Calibri" panose="020F0502020204030204" pitchFamily="34" charset="0"/>
              </a:rPr>
              <a:t>MAIS    </a:t>
            </a:r>
            <a:r>
              <a:rPr lang="fr-FR" dirty="0">
                <a:latin typeface="Calibri" panose="020F0502020204030204" pitchFamily="34" charset="0"/>
                <a:cs typeface="Calibri" panose="020F0502020204030204" pitchFamily="34" charset="0"/>
              </a:rPr>
              <a:t>     Plus de maîtresse G (chargée d’aider les élèves à trouver une bonne posture d’élève : travail de psychomotricité, sur l’attention, les relations)</a:t>
            </a: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Pas de psychologue désignée </a:t>
            </a:r>
          </a:p>
        </p:txBody>
      </p:sp>
      <p:sp>
        <p:nvSpPr>
          <p:cNvPr id="3" name="Triangle isocèle 2">
            <a:extLst>
              <a:ext uri="{FF2B5EF4-FFF2-40B4-BE49-F238E27FC236}">
                <a16:creationId xmlns:a16="http://schemas.microsoft.com/office/drawing/2014/main" id="{84259909-6E23-3459-3CE0-0716B258F1D1}"/>
              </a:ext>
            </a:extLst>
          </p:cNvPr>
          <p:cNvSpPr/>
          <p:nvPr/>
        </p:nvSpPr>
        <p:spPr>
          <a:xfrm>
            <a:off x="2032985" y="4234649"/>
            <a:ext cx="204187" cy="221941"/>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4" name="Triangle isocèle 3">
            <a:extLst>
              <a:ext uri="{FF2B5EF4-FFF2-40B4-BE49-F238E27FC236}">
                <a16:creationId xmlns:a16="http://schemas.microsoft.com/office/drawing/2014/main" id="{1B1291F6-EB14-FBB9-7BE9-2709A8C4E301}"/>
              </a:ext>
            </a:extLst>
          </p:cNvPr>
          <p:cNvSpPr/>
          <p:nvPr/>
        </p:nvSpPr>
        <p:spPr>
          <a:xfrm>
            <a:off x="2006351" y="5035119"/>
            <a:ext cx="204187" cy="221941"/>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88626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Rectangle 3"/>
          <p:cNvSpPr>
            <a:spLocks noChangeArrowheads="1"/>
          </p:cNvSpPr>
          <p:nvPr/>
        </p:nvSpPr>
        <p:spPr bwMode="auto">
          <a:xfrm>
            <a:off x="0" y="3057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ZoneTexte 10"/>
          <p:cNvSpPr txBox="1"/>
          <p:nvPr/>
        </p:nvSpPr>
        <p:spPr>
          <a:xfrm>
            <a:off x="239980" y="162818"/>
            <a:ext cx="6191356" cy="400110"/>
          </a:xfrm>
          <a:prstGeom prst="rect">
            <a:avLst/>
          </a:prstGeom>
          <a:solidFill>
            <a:schemeClr val="accent4">
              <a:lumMod val="20000"/>
              <a:lumOff val="80000"/>
            </a:schemeClr>
          </a:solidFill>
        </p:spPr>
        <p:txBody>
          <a:bodyPr wrap="square" rtlCol="0">
            <a:spAutoFit/>
          </a:bodyPr>
          <a:lstStyle/>
          <a:p>
            <a:r>
              <a:rPr lang="fr-FR" sz="2000" b="1" dirty="0">
                <a:solidFill>
                  <a:srgbClr val="FF0000"/>
                </a:solidFill>
                <a:latin typeface="Comic Sans MS" panose="030F0702030302020204" pitchFamily="66" charset="0"/>
              </a:rPr>
              <a:t>1) PRESENTATION DE LA CLASSE</a:t>
            </a:r>
          </a:p>
        </p:txBody>
      </p:sp>
      <p:sp>
        <p:nvSpPr>
          <p:cNvPr id="4" name="Rectangle 3">
            <a:extLst>
              <a:ext uri="{FF2B5EF4-FFF2-40B4-BE49-F238E27FC236}">
                <a16:creationId xmlns:a16="http://schemas.microsoft.com/office/drawing/2014/main" id="{9124DEFC-7091-648D-CB9E-C5AFF9336568}"/>
              </a:ext>
            </a:extLst>
          </p:cNvPr>
          <p:cNvSpPr>
            <a:spLocks noChangeArrowheads="1"/>
          </p:cNvSpPr>
          <p:nvPr/>
        </p:nvSpPr>
        <p:spPr bwMode="auto">
          <a:xfrm>
            <a:off x="191590" y="298226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5">
            <a:extLst>
              <a:ext uri="{FF2B5EF4-FFF2-40B4-BE49-F238E27FC236}">
                <a16:creationId xmlns:a16="http://schemas.microsoft.com/office/drawing/2014/main" id="{B162B49B-E1E7-431A-6939-029A9C874B56}"/>
              </a:ext>
            </a:extLst>
          </p:cNvPr>
          <p:cNvSpPr>
            <a:spLocks noChangeArrowheads="1"/>
          </p:cNvSpPr>
          <p:nvPr/>
        </p:nvSpPr>
        <p:spPr bwMode="auto">
          <a:xfrm>
            <a:off x="5683624" y="39584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5" name="Rectangle 6">
            <a:extLst>
              <a:ext uri="{FF2B5EF4-FFF2-40B4-BE49-F238E27FC236}">
                <a16:creationId xmlns:a16="http://schemas.microsoft.com/office/drawing/2014/main" id="{E280039B-8D6A-85CD-CCBF-81CC7475FD00}"/>
              </a:ext>
            </a:extLst>
          </p:cNvPr>
          <p:cNvSpPr>
            <a:spLocks noChangeArrowheads="1"/>
          </p:cNvSpPr>
          <p:nvPr/>
        </p:nvSpPr>
        <p:spPr bwMode="auto">
          <a:xfrm>
            <a:off x="5683624" y="66334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7" name="Image 16">
            <a:extLst>
              <a:ext uri="{FF2B5EF4-FFF2-40B4-BE49-F238E27FC236}">
                <a16:creationId xmlns:a16="http://schemas.microsoft.com/office/drawing/2014/main" id="{6DB94E64-EB85-3272-B9BF-F60BEF2CABA0}"/>
              </a:ext>
            </a:extLst>
          </p:cNvPr>
          <p:cNvPicPr>
            <a:picLocks noChangeAspect="1"/>
          </p:cNvPicPr>
          <p:nvPr/>
        </p:nvPicPr>
        <p:blipFill>
          <a:blip r:embed="rId3"/>
          <a:stretch>
            <a:fillRect/>
          </a:stretch>
        </p:blipFill>
        <p:spPr>
          <a:xfrm>
            <a:off x="6382946" y="804266"/>
            <a:ext cx="5008026" cy="1737280"/>
          </a:xfrm>
          <a:prstGeom prst="rect">
            <a:avLst/>
          </a:prstGeom>
        </p:spPr>
      </p:pic>
      <p:pic>
        <p:nvPicPr>
          <p:cNvPr id="20" name="Image 19">
            <a:extLst>
              <a:ext uri="{FF2B5EF4-FFF2-40B4-BE49-F238E27FC236}">
                <a16:creationId xmlns:a16="http://schemas.microsoft.com/office/drawing/2014/main" id="{ACF7DD95-C293-AAE2-FC81-3F9F61DF70B1}"/>
              </a:ext>
            </a:extLst>
          </p:cNvPr>
          <p:cNvPicPr>
            <a:picLocks noChangeAspect="1"/>
          </p:cNvPicPr>
          <p:nvPr/>
        </p:nvPicPr>
        <p:blipFill>
          <a:blip r:embed="rId4"/>
          <a:stretch>
            <a:fillRect/>
          </a:stretch>
        </p:blipFill>
        <p:spPr>
          <a:xfrm>
            <a:off x="1327852" y="5221380"/>
            <a:ext cx="4590049" cy="1600142"/>
          </a:xfrm>
          <a:prstGeom prst="rect">
            <a:avLst/>
          </a:prstGeom>
        </p:spPr>
      </p:pic>
      <p:sp>
        <p:nvSpPr>
          <p:cNvPr id="10" name="ZoneTexte 9">
            <a:extLst>
              <a:ext uri="{FF2B5EF4-FFF2-40B4-BE49-F238E27FC236}">
                <a16:creationId xmlns:a16="http://schemas.microsoft.com/office/drawing/2014/main" id="{421FEDA7-9D0F-6EBD-B74B-31E44D6FE094}"/>
              </a:ext>
            </a:extLst>
          </p:cNvPr>
          <p:cNvSpPr txBox="1"/>
          <p:nvPr/>
        </p:nvSpPr>
        <p:spPr>
          <a:xfrm>
            <a:off x="337351" y="804266"/>
            <a:ext cx="6093985" cy="3970318"/>
          </a:xfrm>
          <a:prstGeom prst="rect">
            <a:avLst/>
          </a:prstGeom>
          <a:noFill/>
        </p:spPr>
        <p:txBody>
          <a:bodyPr wrap="square" rtlCol="0">
            <a:spAutoFit/>
          </a:bodyPr>
          <a:lstStyle/>
          <a:p>
            <a:r>
              <a:rPr lang="fr-FR" dirty="0"/>
              <a:t>● effectif total de 22 élèves : 10 filles et 12 garçons</a:t>
            </a:r>
          </a:p>
          <a:p>
            <a:endParaRPr lang="fr-FR" dirty="0"/>
          </a:p>
          <a:p>
            <a:r>
              <a:rPr lang="fr-FR" dirty="0">
                <a:latin typeface="Calibri" panose="020F0502020204030204" pitchFamily="34" charset="0"/>
                <a:cs typeface="Calibri" panose="020F0502020204030204" pitchFamily="34" charset="0"/>
              </a:rPr>
              <a:t>● 16 élèves de CP et 6 élèves de CE1</a:t>
            </a:r>
            <a:endParaRPr lang="fr-FR" dirty="0"/>
          </a:p>
          <a:p>
            <a:endParaRPr lang="fr-FR" dirty="0"/>
          </a:p>
          <a:p>
            <a:r>
              <a:rPr lang="fr-FR" dirty="0"/>
              <a:t>● uniquement des enfants venus de la maternelle DRU pour les CP et les 6 CE1 sont 6 de mes anciens élèves</a:t>
            </a:r>
          </a:p>
          <a:p>
            <a:endParaRPr lang="fr-FR" dirty="0"/>
          </a:p>
          <a:p>
            <a:r>
              <a:rPr lang="fr-FR" dirty="0"/>
              <a:t>● 1élève UPE2A (Unité Pédagogique pour Elève Allophone Arrivant) = qui ne parle pas français</a:t>
            </a:r>
          </a:p>
          <a:p>
            <a:endParaRPr lang="fr-FR" dirty="0"/>
          </a:p>
          <a:p>
            <a:r>
              <a:rPr lang="fr-FR" dirty="0"/>
              <a:t>● Un élève  bénéficie pour l’heure d’une aide par un AESH (Accompagnant d’Enfant en Situation de Handicap)</a:t>
            </a:r>
          </a:p>
          <a:p>
            <a:endParaRPr lang="fr-FR" dirty="0"/>
          </a:p>
          <a:p>
            <a:endParaRPr lang="fr-FR" dirty="0"/>
          </a:p>
        </p:txBody>
      </p:sp>
    </p:spTree>
    <p:extLst>
      <p:ext uri="{BB962C8B-B14F-4D97-AF65-F5344CB8AC3E}">
        <p14:creationId xmlns:p14="http://schemas.microsoft.com/office/powerpoint/2010/main" val="4054723717"/>
      </p:ext>
    </p:extLst>
  </p:cSld>
  <p:clrMapOvr>
    <a:masterClrMapping/>
  </p:clrMapOvr>
  <mc:AlternateContent xmlns:mc="http://schemas.openxmlformats.org/markup-compatibility/2006" xmlns:p14="http://schemas.microsoft.com/office/powerpoint/2010/main">
    <mc:Choice Requires="p14">
      <p:transition spd="slow" p14:dur="2750">
        <p:push dir="u"/>
        <p:sndAc>
          <p:stSnd>
            <p:snd r:embed="rId2" name="chimes.wav"/>
          </p:stSnd>
        </p:sndAc>
      </p:transition>
    </mc:Choice>
    <mc:Fallback xmlns="">
      <p:transition spd="slow">
        <p:push dir="u"/>
        <p:sndAc>
          <p:stSnd>
            <p:snd r:embed="rId5" name="chimes.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7A65124-8989-348E-7887-77817ECDB110}"/>
              </a:ext>
            </a:extLst>
          </p:cNvPr>
          <p:cNvSpPr txBox="1"/>
          <p:nvPr/>
        </p:nvSpPr>
        <p:spPr>
          <a:xfrm>
            <a:off x="450619" y="681472"/>
            <a:ext cx="7850001" cy="400110"/>
          </a:xfrm>
          <a:prstGeom prst="rect">
            <a:avLst/>
          </a:prstGeom>
          <a:solidFill>
            <a:schemeClr val="accent4">
              <a:lumMod val="20000"/>
              <a:lumOff val="80000"/>
            </a:schemeClr>
          </a:solidFill>
        </p:spPr>
        <p:txBody>
          <a:bodyPr wrap="square" rtlCol="0">
            <a:spAutoFit/>
          </a:bodyPr>
          <a:lstStyle/>
          <a:p>
            <a:r>
              <a:rPr lang="fr-FR" sz="2000" b="1" dirty="0">
                <a:solidFill>
                  <a:srgbClr val="FF0000"/>
                </a:solidFill>
                <a:latin typeface="Comic Sans MS" panose="030F0702030302020204" pitchFamily="66" charset="0"/>
              </a:rPr>
              <a:t>9) PETITES CHOSES PRATIQUES, PETITS CONSEILS</a:t>
            </a:r>
          </a:p>
        </p:txBody>
      </p:sp>
      <p:sp>
        <p:nvSpPr>
          <p:cNvPr id="3" name="ZoneTexte 2">
            <a:extLst>
              <a:ext uri="{FF2B5EF4-FFF2-40B4-BE49-F238E27FC236}">
                <a16:creationId xmlns:a16="http://schemas.microsoft.com/office/drawing/2014/main" id="{71129E23-34F4-6052-448A-DC6EAAA777F5}"/>
              </a:ext>
            </a:extLst>
          </p:cNvPr>
          <p:cNvSpPr txBox="1"/>
          <p:nvPr/>
        </p:nvSpPr>
        <p:spPr>
          <a:xfrm>
            <a:off x="269942" y="1369201"/>
            <a:ext cx="11239543" cy="2554545"/>
          </a:xfrm>
          <a:prstGeom prst="rect">
            <a:avLst/>
          </a:prstGeom>
          <a:noFill/>
        </p:spPr>
        <p:txBody>
          <a:bodyPr wrap="square" rtlCol="0">
            <a:spAutoFit/>
          </a:bodyPr>
          <a:lstStyle/>
          <a:p>
            <a:pPr algn="ctr"/>
            <a:r>
              <a:rPr lang="fr-FR" sz="2000" b="1" u="sng" dirty="0">
                <a:solidFill>
                  <a:srgbClr val="0070C0"/>
                </a:solidFill>
              </a:rPr>
              <a:t>Joindre l’école</a:t>
            </a:r>
          </a:p>
          <a:p>
            <a:pPr algn="ctr"/>
            <a:endParaRPr lang="fr-FR" sz="2000" b="1" u="sng" dirty="0">
              <a:solidFill>
                <a:srgbClr val="0070C0"/>
              </a:solidFill>
            </a:endParaRPr>
          </a:p>
          <a:p>
            <a:r>
              <a:rPr lang="fr-FR" sz="2000" b="1" u="sng" dirty="0">
                <a:solidFill>
                  <a:srgbClr val="0070C0"/>
                </a:solidFill>
              </a:rPr>
              <a:t>Directeur de l’école</a:t>
            </a:r>
            <a:r>
              <a:rPr lang="fr-FR" sz="2000" b="1" dirty="0">
                <a:solidFill>
                  <a:srgbClr val="0070C0"/>
                </a:solidFill>
              </a:rPr>
              <a:t> </a:t>
            </a:r>
            <a:r>
              <a:rPr lang="fr-FR" sz="2000" dirty="0">
                <a:solidFill>
                  <a:srgbClr val="0070C0"/>
                </a:solidFill>
              </a:rPr>
              <a:t>: Mr Cédrick UZEL </a:t>
            </a:r>
          </a:p>
          <a:p>
            <a:endParaRPr lang="fr-FR" sz="2000" dirty="0">
              <a:solidFill>
                <a:srgbClr val="0070C0"/>
              </a:solidFill>
            </a:endParaRPr>
          </a:p>
          <a:p>
            <a:r>
              <a:rPr lang="fr-FR" sz="2000" b="1" u="sng" dirty="0">
                <a:solidFill>
                  <a:srgbClr val="0070C0"/>
                </a:solidFill>
              </a:rPr>
              <a:t>Tous les lundis et mardis </a:t>
            </a:r>
            <a:r>
              <a:rPr lang="fr-FR" sz="2000" dirty="0">
                <a:solidFill>
                  <a:srgbClr val="0070C0"/>
                </a:solidFill>
              </a:rPr>
              <a:t>: Mr UZEL est dans son bureau. Privilégier les demandes administratives, les demandes de rdv ces jours-là.</a:t>
            </a:r>
          </a:p>
          <a:p>
            <a:pPr algn="ctr"/>
            <a:endParaRPr lang="fr-FR" sz="2000" b="1" u="sng" dirty="0">
              <a:solidFill>
                <a:srgbClr val="0070C0"/>
              </a:solidFill>
            </a:endParaRPr>
          </a:p>
          <a:p>
            <a:r>
              <a:rPr lang="fr-FR" sz="2000" b="1" u="sng" dirty="0">
                <a:solidFill>
                  <a:srgbClr val="0070C0"/>
                </a:solidFill>
              </a:rPr>
              <a:t>N° de téléphone de l’école</a:t>
            </a:r>
            <a:r>
              <a:rPr lang="fr-FR" sz="2000" dirty="0">
                <a:solidFill>
                  <a:srgbClr val="0070C0"/>
                </a:solidFill>
              </a:rPr>
              <a:t> : 04.78.72.32.76</a:t>
            </a:r>
          </a:p>
        </p:txBody>
      </p:sp>
      <p:sp>
        <p:nvSpPr>
          <p:cNvPr id="4" name="ZoneTexte 3">
            <a:extLst>
              <a:ext uri="{FF2B5EF4-FFF2-40B4-BE49-F238E27FC236}">
                <a16:creationId xmlns:a16="http://schemas.microsoft.com/office/drawing/2014/main" id="{79CE93DD-5263-867B-B776-86FF6AA24CCC}"/>
              </a:ext>
            </a:extLst>
          </p:cNvPr>
          <p:cNvSpPr txBox="1"/>
          <p:nvPr/>
        </p:nvSpPr>
        <p:spPr>
          <a:xfrm>
            <a:off x="275860" y="4087076"/>
            <a:ext cx="10839635" cy="2246769"/>
          </a:xfrm>
          <a:prstGeom prst="rect">
            <a:avLst/>
          </a:prstGeom>
          <a:solidFill>
            <a:srgbClr val="FFFFCC"/>
          </a:solidFill>
        </p:spPr>
        <p:txBody>
          <a:bodyPr wrap="square" rtlCol="0">
            <a:spAutoFit/>
          </a:bodyPr>
          <a:lstStyle/>
          <a:p>
            <a:pPr algn="ctr"/>
            <a:r>
              <a:rPr lang="fr-FR" sz="2000" b="1" dirty="0">
                <a:solidFill>
                  <a:schemeClr val="accent3">
                    <a:lumMod val="75000"/>
                  </a:schemeClr>
                </a:solidFill>
              </a:rPr>
              <a:t>              </a:t>
            </a:r>
            <a:r>
              <a:rPr lang="fr-FR" sz="2000" b="1" u="sng" dirty="0">
                <a:solidFill>
                  <a:schemeClr val="accent3">
                    <a:lumMod val="75000"/>
                  </a:schemeClr>
                </a:solidFill>
              </a:rPr>
              <a:t>Joindre l’enseignante</a:t>
            </a:r>
          </a:p>
          <a:p>
            <a:pPr algn="ctr"/>
            <a:endParaRPr lang="fr-FR" sz="2000" b="1" u="sng" dirty="0">
              <a:solidFill>
                <a:schemeClr val="accent3">
                  <a:lumMod val="75000"/>
                </a:schemeClr>
              </a:solidFill>
            </a:endParaRPr>
          </a:p>
          <a:p>
            <a:r>
              <a:rPr lang="fr-FR" sz="2000" b="1" u="sng" dirty="0">
                <a:solidFill>
                  <a:schemeClr val="accent3">
                    <a:lumMod val="75000"/>
                  </a:schemeClr>
                </a:solidFill>
              </a:rPr>
              <a:t>Enseignante de votre enfant </a:t>
            </a:r>
            <a:r>
              <a:rPr lang="fr-FR" sz="2000" dirty="0">
                <a:solidFill>
                  <a:schemeClr val="accent3">
                    <a:lumMod val="75000"/>
                  </a:schemeClr>
                </a:solidFill>
              </a:rPr>
              <a:t>: Mme Isabelle MONET</a:t>
            </a:r>
          </a:p>
          <a:p>
            <a:endParaRPr lang="fr-FR" sz="2000" dirty="0">
              <a:solidFill>
                <a:schemeClr val="accent3">
                  <a:lumMod val="75000"/>
                </a:schemeClr>
              </a:solidFill>
            </a:endParaRPr>
          </a:p>
          <a:p>
            <a:pPr marL="285750" indent="-285750">
              <a:buFont typeface="Wingdings" panose="05000000000000000000" pitchFamily="2" charset="2"/>
              <a:buChar char="Ø"/>
            </a:pPr>
            <a:r>
              <a:rPr lang="fr-FR" sz="2000" dirty="0">
                <a:solidFill>
                  <a:schemeClr val="accent3">
                    <a:lumMod val="75000"/>
                  </a:schemeClr>
                </a:solidFill>
              </a:rPr>
              <a:t>Par le carnet de liaison</a:t>
            </a:r>
          </a:p>
          <a:p>
            <a:pPr marL="285750" indent="-285750">
              <a:buFont typeface="Wingdings" panose="05000000000000000000" pitchFamily="2" charset="2"/>
              <a:buChar char="Ø"/>
            </a:pPr>
            <a:r>
              <a:rPr lang="fr-FR" sz="2000" dirty="0">
                <a:solidFill>
                  <a:schemeClr val="accent3">
                    <a:lumMod val="75000"/>
                  </a:schemeClr>
                </a:solidFill>
              </a:rPr>
              <a:t>Par le numéro de téléphone de l’école</a:t>
            </a:r>
          </a:p>
          <a:p>
            <a:pPr marL="285750" indent="-285750">
              <a:buFont typeface="Wingdings" panose="05000000000000000000" pitchFamily="2" charset="2"/>
              <a:buChar char="Ø"/>
            </a:pPr>
            <a:r>
              <a:rPr lang="fr-FR" sz="2000" dirty="0">
                <a:solidFill>
                  <a:schemeClr val="accent3">
                    <a:lumMod val="75000"/>
                  </a:schemeClr>
                </a:solidFill>
              </a:rPr>
              <a:t>Par mail : </a:t>
            </a:r>
            <a:r>
              <a:rPr lang="fr-FR" sz="2000" b="1" dirty="0">
                <a:solidFill>
                  <a:schemeClr val="accent3">
                    <a:lumMod val="75000"/>
                  </a:schemeClr>
                </a:solidFill>
              </a:rPr>
              <a:t>isabelle.monet@ac-lyon.fr</a:t>
            </a:r>
          </a:p>
        </p:txBody>
      </p:sp>
    </p:spTree>
    <p:extLst>
      <p:ext uri="{BB962C8B-B14F-4D97-AF65-F5344CB8AC3E}">
        <p14:creationId xmlns:p14="http://schemas.microsoft.com/office/powerpoint/2010/main" val="3822549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4" descr="post it clipart – Recherche Google">
            <a:extLst>
              <a:ext uri="{FF2B5EF4-FFF2-40B4-BE49-F238E27FC236}">
                <a16:creationId xmlns:a16="http://schemas.microsoft.com/office/drawing/2014/main" id="{FDEF942C-A64C-7C5A-E983-7F191D30F0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115658">
            <a:off x="1186854" y="863051"/>
            <a:ext cx="2506247" cy="2696262"/>
          </a:xfrm>
          <a:prstGeom prst="rect">
            <a:avLst/>
          </a:prstGeom>
        </p:spPr>
      </p:pic>
      <p:sp>
        <p:nvSpPr>
          <p:cNvPr id="3" name="ZoneTexte 2">
            <a:extLst>
              <a:ext uri="{FF2B5EF4-FFF2-40B4-BE49-F238E27FC236}">
                <a16:creationId xmlns:a16="http://schemas.microsoft.com/office/drawing/2014/main" id="{C45E3F48-EF93-5A99-A4A6-9DAF9CFCBE7B}"/>
              </a:ext>
            </a:extLst>
          </p:cNvPr>
          <p:cNvSpPr txBox="1"/>
          <p:nvPr/>
        </p:nvSpPr>
        <p:spPr>
          <a:xfrm rot="177493">
            <a:off x="1053496" y="1233953"/>
            <a:ext cx="2772964" cy="1938992"/>
          </a:xfrm>
          <a:prstGeom prst="rect">
            <a:avLst/>
          </a:prstGeom>
          <a:noFill/>
        </p:spPr>
        <p:txBody>
          <a:bodyPr wrap="square" rtlCol="0">
            <a:spAutoFit/>
          </a:bodyPr>
          <a:lstStyle/>
          <a:p>
            <a:pPr algn="ctr"/>
            <a:r>
              <a:rPr lang="fr-FR" sz="2400" b="1" dirty="0">
                <a:solidFill>
                  <a:srgbClr val="FF0000"/>
                </a:solidFill>
                <a:latin typeface="Comic Sans MS" panose="030F0702030302020204" pitchFamily="66" charset="0"/>
              </a:rPr>
              <a:t>Bilans</a:t>
            </a:r>
            <a:r>
              <a:rPr lang="fr-FR" sz="2400" b="1" dirty="0">
                <a:latin typeface="Comic Sans MS" panose="030F0702030302020204" pitchFamily="66" charset="0"/>
              </a:rPr>
              <a:t> penser</a:t>
            </a:r>
          </a:p>
          <a:p>
            <a:pPr algn="ctr"/>
            <a:r>
              <a:rPr lang="fr-FR" sz="2400" b="1" dirty="0">
                <a:latin typeface="Comic Sans MS" panose="030F0702030302020204" pitchFamily="66" charset="0"/>
              </a:rPr>
              <a:t> à vérifier :</a:t>
            </a:r>
          </a:p>
          <a:p>
            <a:pPr algn="ctr"/>
            <a:r>
              <a:rPr lang="fr-FR" sz="2400" b="1" dirty="0">
                <a:latin typeface="Comic Sans MS" panose="030F0702030302020204" pitchFamily="66" charset="0"/>
              </a:rPr>
              <a:t> vue  </a:t>
            </a:r>
          </a:p>
          <a:p>
            <a:pPr algn="ctr"/>
            <a:r>
              <a:rPr lang="fr-FR" sz="2400" b="1" dirty="0">
                <a:latin typeface="Comic Sans MS" panose="030F0702030302020204" pitchFamily="66" charset="0"/>
              </a:rPr>
              <a:t>audition </a:t>
            </a:r>
          </a:p>
          <a:p>
            <a:pPr algn="ctr"/>
            <a:r>
              <a:rPr lang="fr-FR" sz="2400" b="1" dirty="0">
                <a:latin typeface="Comic Sans MS" panose="030F0702030302020204" pitchFamily="66" charset="0"/>
              </a:rPr>
              <a:t>dents</a:t>
            </a:r>
          </a:p>
        </p:txBody>
      </p:sp>
      <p:pic>
        <p:nvPicPr>
          <p:cNvPr id="7" name="Espace réservé pour une image  4" descr="post it clipart – Recherche Google">
            <a:extLst>
              <a:ext uri="{FF2B5EF4-FFF2-40B4-BE49-F238E27FC236}">
                <a16:creationId xmlns:a16="http://schemas.microsoft.com/office/drawing/2014/main" id="{AF3F6446-3447-D983-7824-ADA8F3A6942A}"/>
              </a:ext>
            </a:extLst>
          </p:cNvPr>
          <p:cNvPicPr>
            <a:picLocks noChangeAspect="1"/>
          </p:cNvPicPr>
          <p:nvPr/>
        </p:nvPicPr>
        <p:blipFill rotWithShape="1">
          <a:blip r:embed="rId3">
            <a:extLst>
              <a:ext uri="{28A0092B-C50C-407E-A947-70E740481C1C}">
                <a14:useLocalDpi xmlns:a14="http://schemas.microsoft.com/office/drawing/2010/main" val="0"/>
              </a:ext>
            </a:extLst>
          </a:blip>
          <a:srcRect l="3526" t="25407" r="5525" b="5303"/>
          <a:stretch/>
        </p:blipFill>
        <p:spPr>
          <a:xfrm>
            <a:off x="5577932" y="4822745"/>
            <a:ext cx="6065054" cy="1652772"/>
          </a:xfrm>
          <a:prstGeom prst="rect">
            <a:avLst/>
          </a:prstGeom>
          <a:effectLst>
            <a:softEdge rad="31750"/>
          </a:effectLst>
        </p:spPr>
      </p:pic>
      <p:sp>
        <p:nvSpPr>
          <p:cNvPr id="8" name="ZoneTexte 7">
            <a:extLst>
              <a:ext uri="{FF2B5EF4-FFF2-40B4-BE49-F238E27FC236}">
                <a16:creationId xmlns:a16="http://schemas.microsoft.com/office/drawing/2014/main" id="{28E8CBD6-1B2E-612A-B4C0-46CCD2A77F5A}"/>
              </a:ext>
            </a:extLst>
          </p:cNvPr>
          <p:cNvSpPr txBox="1"/>
          <p:nvPr/>
        </p:nvSpPr>
        <p:spPr>
          <a:xfrm>
            <a:off x="7239217" y="5255122"/>
            <a:ext cx="2661670" cy="369332"/>
          </a:xfrm>
          <a:prstGeom prst="rect">
            <a:avLst/>
          </a:prstGeom>
          <a:noFill/>
        </p:spPr>
        <p:txBody>
          <a:bodyPr wrap="square" rtlCol="0">
            <a:spAutoFit/>
          </a:bodyPr>
          <a:lstStyle/>
          <a:p>
            <a:r>
              <a:rPr lang="fr-FR" b="1" dirty="0">
                <a:solidFill>
                  <a:srgbClr val="FF0000"/>
                </a:solidFill>
              </a:rPr>
              <a:t>BLOG DE LA CLASSE</a:t>
            </a:r>
          </a:p>
        </p:txBody>
      </p:sp>
      <p:sp>
        <p:nvSpPr>
          <p:cNvPr id="10" name="ZoneTexte 9">
            <a:extLst>
              <a:ext uri="{FF2B5EF4-FFF2-40B4-BE49-F238E27FC236}">
                <a16:creationId xmlns:a16="http://schemas.microsoft.com/office/drawing/2014/main" id="{D0A6C038-F36B-957C-5655-7CF4872A791A}"/>
              </a:ext>
            </a:extLst>
          </p:cNvPr>
          <p:cNvSpPr txBox="1"/>
          <p:nvPr/>
        </p:nvSpPr>
        <p:spPr>
          <a:xfrm>
            <a:off x="6364396" y="5606275"/>
            <a:ext cx="6065054" cy="461665"/>
          </a:xfrm>
          <a:prstGeom prst="rect">
            <a:avLst/>
          </a:prstGeom>
          <a:noFill/>
        </p:spPr>
        <p:txBody>
          <a:bodyPr wrap="square" rtlCol="0">
            <a:spAutoFit/>
          </a:bodyPr>
          <a:lstStyle/>
          <a:p>
            <a:r>
              <a:rPr lang="fr-FR" sz="2400" dirty="0"/>
              <a:t>classecpmonet.blogs.laclasse.com</a:t>
            </a:r>
          </a:p>
        </p:txBody>
      </p:sp>
      <p:pic>
        <p:nvPicPr>
          <p:cNvPr id="12" name="Image 11">
            <a:extLst>
              <a:ext uri="{FF2B5EF4-FFF2-40B4-BE49-F238E27FC236}">
                <a16:creationId xmlns:a16="http://schemas.microsoft.com/office/drawing/2014/main" id="{B2731445-268A-8F89-84B8-F20A026841E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rot="1946859">
            <a:off x="8182957" y="4244410"/>
            <a:ext cx="569413" cy="842499"/>
          </a:xfrm>
          <a:prstGeom prst="rect">
            <a:avLst/>
          </a:prstGeom>
        </p:spPr>
      </p:pic>
      <p:pic>
        <p:nvPicPr>
          <p:cNvPr id="13" name="Espace réservé pour une image  4" descr="post it clipart – Recherche Google">
            <a:extLst>
              <a:ext uri="{FF2B5EF4-FFF2-40B4-BE49-F238E27FC236}">
                <a16:creationId xmlns:a16="http://schemas.microsoft.com/office/drawing/2014/main" id="{F9C1D9AE-5220-ABE4-BAC5-D0A5CD0FB0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22146" y="4518363"/>
            <a:ext cx="1952025" cy="2051808"/>
          </a:xfrm>
          <a:prstGeom prst="rect">
            <a:avLst/>
          </a:prstGeom>
        </p:spPr>
      </p:pic>
      <p:pic>
        <p:nvPicPr>
          <p:cNvPr id="14" name="Image 13">
            <a:extLst>
              <a:ext uri="{FF2B5EF4-FFF2-40B4-BE49-F238E27FC236}">
                <a16:creationId xmlns:a16="http://schemas.microsoft.com/office/drawing/2014/main" id="{AB41981E-257D-5393-9123-81B06401811A}"/>
              </a:ext>
            </a:extLst>
          </p:cNvPr>
          <p:cNvPicPr>
            <a:picLocks noChangeAspect="1"/>
          </p:cNvPicPr>
          <p:nvPr/>
        </p:nvPicPr>
        <p:blipFill>
          <a:blip r:embed="rId7"/>
          <a:stretch>
            <a:fillRect/>
          </a:stretch>
        </p:blipFill>
        <p:spPr>
          <a:xfrm>
            <a:off x="1801053" y="5046893"/>
            <a:ext cx="980119" cy="994748"/>
          </a:xfrm>
          <a:prstGeom prst="rect">
            <a:avLst/>
          </a:prstGeom>
          <a:ln w="28575">
            <a:solidFill>
              <a:schemeClr val="tx1"/>
            </a:solidFill>
          </a:ln>
        </p:spPr>
      </p:pic>
      <p:sp>
        <p:nvSpPr>
          <p:cNvPr id="15" name="ZoneTexte 14">
            <a:extLst>
              <a:ext uri="{FF2B5EF4-FFF2-40B4-BE49-F238E27FC236}">
                <a16:creationId xmlns:a16="http://schemas.microsoft.com/office/drawing/2014/main" id="{8C1A24C2-3690-DEDE-8F72-8FCE7BFB6B37}"/>
              </a:ext>
            </a:extLst>
          </p:cNvPr>
          <p:cNvSpPr txBox="1"/>
          <p:nvPr/>
        </p:nvSpPr>
        <p:spPr>
          <a:xfrm>
            <a:off x="3219367" y="4313613"/>
            <a:ext cx="2213369" cy="2585323"/>
          </a:xfrm>
          <a:prstGeom prst="rect">
            <a:avLst/>
          </a:prstGeom>
          <a:noFill/>
        </p:spPr>
        <p:txBody>
          <a:bodyPr wrap="square" rtlCol="0">
            <a:spAutoFit/>
          </a:bodyPr>
          <a:lstStyle/>
          <a:p>
            <a:r>
              <a:rPr lang="fr-FR" b="1" dirty="0"/>
              <a:t>une photo de classe sera proposée à la vente :  la date de venue du photographe sera donnée aux parents par le directeur</a:t>
            </a:r>
          </a:p>
        </p:txBody>
      </p:sp>
      <p:pic>
        <p:nvPicPr>
          <p:cNvPr id="9" name="Espace réservé pour une image  4" descr="post it clipart – Recherche Google">
            <a:extLst>
              <a:ext uri="{FF2B5EF4-FFF2-40B4-BE49-F238E27FC236}">
                <a16:creationId xmlns:a16="http://schemas.microsoft.com/office/drawing/2014/main" id="{B218EEBB-BE62-C73B-1696-7F18239E586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768043" y="848479"/>
            <a:ext cx="4132844" cy="3092754"/>
          </a:xfrm>
          <a:prstGeom prst="rect">
            <a:avLst/>
          </a:prstGeom>
        </p:spPr>
      </p:pic>
      <p:sp>
        <p:nvSpPr>
          <p:cNvPr id="17" name="ZoneTexte 16">
            <a:extLst>
              <a:ext uri="{FF2B5EF4-FFF2-40B4-BE49-F238E27FC236}">
                <a16:creationId xmlns:a16="http://schemas.microsoft.com/office/drawing/2014/main" id="{80BF5D2B-7573-0E29-EBEA-5A9697D983D2}"/>
              </a:ext>
            </a:extLst>
          </p:cNvPr>
          <p:cNvSpPr txBox="1"/>
          <p:nvPr/>
        </p:nvSpPr>
        <p:spPr>
          <a:xfrm>
            <a:off x="5961411" y="1473693"/>
            <a:ext cx="3939476" cy="1477328"/>
          </a:xfrm>
          <a:prstGeom prst="rect">
            <a:avLst/>
          </a:prstGeom>
          <a:noFill/>
        </p:spPr>
        <p:txBody>
          <a:bodyPr wrap="none" rtlCol="0">
            <a:spAutoFit/>
          </a:bodyPr>
          <a:lstStyle/>
          <a:p>
            <a:r>
              <a:rPr lang="fr-FR" dirty="0"/>
              <a:t>Ne pas hésiter à me contacter en cas </a:t>
            </a:r>
          </a:p>
          <a:p>
            <a:r>
              <a:rPr lang="fr-FR" dirty="0"/>
              <a:t>de problème particulier dans la famille </a:t>
            </a:r>
          </a:p>
          <a:p>
            <a:r>
              <a:rPr lang="fr-FR" dirty="0"/>
              <a:t>ou si votre enfant montre des signes de</a:t>
            </a:r>
          </a:p>
          <a:p>
            <a:r>
              <a:rPr lang="fr-FR" dirty="0"/>
              <a:t>malaise pour venir à l’école ou lorsqu’il</a:t>
            </a:r>
          </a:p>
          <a:p>
            <a:r>
              <a:rPr lang="fr-FR" dirty="0"/>
              <a:t>rentre de l’école.</a:t>
            </a:r>
          </a:p>
        </p:txBody>
      </p:sp>
    </p:spTree>
    <p:extLst>
      <p:ext uri="{BB962C8B-B14F-4D97-AF65-F5344CB8AC3E}">
        <p14:creationId xmlns:p14="http://schemas.microsoft.com/office/powerpoint/2010/main" val="2505132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E71C858-0E7A-C9AC-E9E6-6F5BE7832ED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275425" y="290743"/>
            <a:ext cx="4184342" cy="3138257"/>
          </a:xfrm>
          <a:prstGeom prst="rect">
            <a:avLst/>
          </a:prstGeom>
        </p:spPr>
      </p:pic>
      <p:sp>
        <p:nvSpPr>
          <p:cNvPr id="4" name="ZoneTexte 3">
            <a:extLst>
              <a:ext uri="{FF2B5EF4-FFF2-40B4-BE49-F238E27FC236}">
                <a16:creationId xmlns:a16="http://schemas.microsoft.com/office/drawing/2014/main" id="{EB916761-E46A-836B-6657-C3A23F608106}"/>
              </a:ext>
            </a:extLst>
          </p:cNvPr>
          <p:cNvSpPr txBox="1"/>
          <p:nvPr/>
        </p:nvSpPr>
        <p:spPr>
          <a:xfrm>
            <a:off x="5800078" y="870012"/>
            <a:ext cx="4947821" cy="1569660"/>
          </a:xfrm>
          <a:prstGeom prst="rect">
            <a:avLst/>
          </a:prstGeom>
          <a:noFill/>
        </p:spPr>
        <p:txBody>
          <a:bodyPr wrap="square" rtlCol="0">
            <a:spAutoFit/>
          </a:bodyPr>
          <a:lstStyle/>
          <a:p>
            <a:r>
              <a:rPr lang="fr-FR" sz="3200" b="1" dirty="0">
                <a:latin typeface="ariapenciroman" panose="00000400000000000000" pitchFamily="2" charset="0"/>
              </a:rPr>
              <a:t>Lecture d’histoires </a:t>
            </a:r>
          </a:p>
          <a:p>
            <a:r>
              <a:rPr lang="fr-FR" sz="3200" b="1" dirty="0">
                <a:latin typeface="ariapenciroman" panose="00000400000000000000" pitchFamily="2" charset="0"/>
              </a:rPr>
              <a:t>aux camarades </a:t>
            </a:r>
          </a:p>
          <a:p>
            <a:r>
              <a:rPr lang="fr-FR" sz="3200" b="1" dirty="0">
                <a:latin typeface="ariapenciroman" panose="00000400000000000000" pitchFamily="2" charset="0"/>
              </a:rPr>
              <a:t>de l’Ecole Maternelle</a:t>
            </a:r>
          </a:p>
        </p:txBody>
      </p:sp>
      <p:sp>
        <p:nvSpPr>
          <p:cNvPr id="7" name="ZoneTexte 6">
            <a:extLst>
              <a:ext uri="{FF2B5EF4-FFF2-40B4-BE49-F238E27FC236}">
                <a16:creationId xmlns:a16="http://schemas.microsoft.com/office/drawing/2014/main" id="{C7389341-A5B4-4553-0756-0DE2D54C63F6}"/>
              </a:ext>
            </a:extLst>
          </p:cNvPr>
          <p:cNvSpPr txBox="1"/>
          <p:nvPr/>
        </p:nvSpPr>
        <p:spPr>
          <a:xfrm>
            <a:off x="5800077" y="3978676"/>
            <a:ext cx="6042833" cy="584775"/>
          </a:xfrm>
          <a:prstGeom prst="rect">
            <a:avLst/>
          </a:prstGeom>
          <a:noFill/>
        </p:spPr>
        <p:txBody>
          <a:bodyPr wrap="square" rtlCol="0">
            <a:spAutoFit/>
          </a:bodyPr>
          <a:lstStyle/>
          <a:p>
            <a:r>
              <a:rPr lang="fr-FR" sz="3200" b="1" dirty="0" err="1">
                <a:latin typeface="ariapenciroman" panose="00000400000000000000" pitchFamily="2" charset="0"/>
              </a:rPr>
              <a:t>Seances</a:t>
            </a:r>
            <a:r>
              <a:rPr lang="fr-FR" sz="3200" b="1" dirty="0">
                <a:latin typeface="ariapenciroman" panose="00000400000000000000" pitchFamily="2" charset="0"/>
              </a:rPr>
              <a:t> de natation Piscine Gerland</a:t>
            </a:r>
            <a:endParaRPr lang="fr-FR" b="1" dirty="0">
              <a:latin typeface="ariapenciroman" panose="00000400000000000000" pitchFamily="2" charset="0"/>
            </a:endParaRPr>
          </a:p>
        </p:txBody>
      </p:sp>
      <p:sp>
        <p:nvSpPr>
          <p:cNvPr id="8" name="ZoneTexte 7">
            <a:extLst>
              <a:ext uri="{FF2B5EF4-FFF2-40B4-BE49-F238E27FC236}">
                <a16:creationId xmlns:a16="http://schemas.microsoft.com/office/drawing/2014/main" id="{4D00A54C-EDC9-7B61-9465-C5102EB0A3FC}"/>
              </a:ext>
            </a:extLst>
          </p:cNvPr>
          <p:cNvSpPr txBox="1"/>
          <p:nvPr/>
        </p:nvSpPr>
        <p:spPr>
          <a:xfrm>
            <a:off x="5651554" y="290743"/>
            <a:ext cx="6191356" cy="400110"/>
          </a:xfrm>
          <a:prstGeom prst="rect">
            <a:avLst/>
          </a:prstGeom>
          <a:solidFill>
            <a:schemeClr val="accent4">
              <a:lumMod val="20000"/>
              <a:lumOff val="80000"/>
            </a:schemeClr>
          </a:solidFill>
        </p:spPr>
        <p:txBody>
          <a:bodyPr wrap="square" rtlCol="0">
            <a:spAutoFit/>
          </a:bodyPr>
          <a:lstStyle/>
          <a:p>
            <a:r>
              <a:rPr lang="fr-FR" sz="2000" b="1" dirty="0">
                <a:solidFill>
                  <a:srgbClr val="FF0000"/>
                </a:solidFill>
                <a:latin typeface="Comic Sans MS" panose="030F0702030302020204" pitchFamily="66" charset="0"/>
              </a:rPr>
              <a:t>10) PROJETS DE L’ANNEE, SORTIES</a:t>
            </a:r>
          </a:p>
        </p:txBody>
      </p:sp>
      <p:pic>
        <p:nvPicPr>
          <p:cNvPr id="9" name="Image 8">
            <a:extLst>
              <a:ext uri="{FF2B5EF4-FFF2-40B4-BE49-F238E27FC236}">
                <a16:creationId xmlns:a16="http://schemas.microsoft.com/office/drawing/2014/main" id="{CDE48D06-78D3-428A-9F79-A3D741D5989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66978" y="3639845"/>
            <a:ext cx="4192789" cy="2817826"/>
          </a:xfrm>
          <a:prstGeom prst="rect">
            <a:avLst/>
          </a:prstGeom>
        </p:spPr>
      </p:pic>
    </p:spTree>
    <p:extLst>
      <p:ext uri="{BB962C8B-B14F-4D97-AF65-F5344CB8AC3E}">
        <p14:creationId xmlns:p14="http://schemas.microsoft.com/office/powerpoint/2010/main" val="4106265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7926D65-A7BD-CD97-A3F7-6B1389CC4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319" y="130946"/>
            <a:ext cx="4246486" cy="3184865"/>
          </a:xfrm>
          <a:prstGeom prst="rect">
            <a:avLst/>
          </a:prstGeom>
        </p:spPr>
      </p:pic>
      <p:sp>
        <p:nvSpPr>
          <p:cNvPr id="4" name="ZoneTexte 3">
            <a:extLst>
              <a:ext uri="{FF2B5EF4-FFF2-40B4-BE49-F238E27FC236}">
                <a16:creationId xmlns:a16="http://schemas.microsoft.com/office/drawing/2014/main" id="{E6FBC5F4-2C77-0045-410F-5F00552AEB46}"/>
              </a:ext>
            </a:extLst>
          </p:cNvPr>
          <p:cNvSpPr txBox="1"/>
          <p:nvPr/>
        </p:nvSpPr>
        <p:spPr>
          <a:xfrm>
            <a:off x="5317723" y="630315"/>
            <a:ext cx="6241003" cy="1569660"/>
          </a:xfrm>
          <a:prstGeom prst="rect">
            <a:avLst/>
          </a:prstGeom>
          <a:noFill/>
        </p:spPr>
        <p:txBody>
          <a:bodyPr wrap="square" rtlCol="0">
            <a:spAutoFit/>
          </a:bodyPr>
          <a:lstStyle/>
          <a:p>
            <a:r>
              <a:rPr lang="fr-FR" sz="3200" b="1" dirty="0">
                <a:latin typeface="ariapenciroman" panose="00000400000000000000" pitchFamily="2" charset="0"/>
              </a:rPr>
              <a:t>Participation USEP course d’endurance et jeux collectifs avec d’autres classes </a:t>
            </a:r>
          </a:p>
          <a:p>
            <a:r>
              <a:rPr lang="fr-FR" sz="3200" b="1" dirty="0">
                <a:latin typeface="ariapenciroman" panose="00000400000000000000" pitchFamily="2" charset="0"/>
              </a:rPr>
              <a:t>Parc Bron </a:t>
            </a:r>
            <a:r>
              <a:rPr lang="fr-FR" sz="3200" b="1" dirty="0" err="1">
                <a:latin typeface="ariapenciroman" panose="00000400000000000000" pitchFamily="2" charset="0"/>
              </a:rPr>
              <a:t>Parilly</a:t>
            </a:r>
            <a:r>
              <a:rPr lang="fr-FR" sz="3200" b="1" dirty="0">
                <a:latin typeface="ariapenciroman" panose="00000400000000000000" pitchFamily="2" charset="0"/>
              </a:rPr>
              <a:t> </a:t>
            </a:r>
          </a:p>
        </p:txBody>
      </p:sp>
      <p:pic>
        <p:nvPicPr>
          <p:cNvPr id="6" name="Image 5">
            <a:extLst>
              <a:ext uri="{FF2B5EF4-FFF2-40B4-BE49-F238E27FC236}">
                <a16:creationId xmlns:a16="http://schemas.microsoft.com/office/drawing/2014/main" id="{45A51280-8D16-A3FA-5D7E-482F2E715DCE}"/>
              </a:ext>
            </a:extLst>
          </p:cNvPr>
          <p:cNvPicPr>
            <a:picLocks noChangeAspect="1"/>
          </p:cNvPicPr>
          <p:nvPr/>
        </p:nvPicPr>
        <p:blipFill rotWithShape="1">
          <a:blip r:embed="rId3">
            <a:extLst>
              <a:ext uri="{28A0092B-C50C-407E-A947-70E740481C1C}">
                <a14:useLocalDpi xmlns:a14="http://schemas.microsoft.com/office/drawing/2010/main" val="0"/>
              </a:ext>
            </a:extLst>
          </a:blip>
          <a:srcRect l="9531" r="3624"/>
          <a:stretch/>
        </p:blipFill>
        <p:spPr>
          <a:xfrm rot="5400000">
            <a:off x="1153471" y="3606995"/>
            <a:ext cx="3405914" cy="3049924"/>
          </a:xfrm>
          <a:prstGeom prst="rect">
            <a:avLst/>
          </a:prstGeom>
        </p:spPr>
      </p:pic>
      <p:sp>
        <p:nvSpPr>
          <p:cNvPr id="7" name="ZoneTexte 6">
            <a:extLst>
              <a:ext uri="{FF2B5EF4-FFF2-40B4-BE49-F238E27FC236}">
                <a16:creationId xmlns:a16="http://schemas.microsoft.com/office/drawing/2014/main" id="{D23FF571-B059-C31C-83A5-330605FE73FF}"/>
              </a:ext>
            </a:extLst>
          </p:cNvPr>
          <p:cNvSpPr txBox="1"/>
          <p:nvPr/>
        </p:nvSpPr>
        <p:spPr>
          <a:xfrm>
            <a:off x="4466946" y="3747857"/>
            <a:ext cx="6241003" cy="1569660"/>
          </a:xfrm>
          <a:prstGeom prst="rect">
            <a:avLst/>
          </a:prstGeom>
          <a:noFill/>
        </p:spPr>
        <p:txBody>
          <a:bodyPr wrap="square" rtlCol="0">
            <a:spAutoFit/>
          </a:bodyPr>
          <a:lstStyle/>
          <a:p>
            <a:r>
              <a:rPr lang="fr-FR" sz="3200" b="1" dirty="0">
                <a:latin typeface="ariapenciroman" panose="00000400000000000000" pitchFamily="2" charset="0"/>
              </a:rPr>
              <a:t>Elevage de papillons en classe</a:t>
            </a:r>
          </a:p>
          <a:p>
            <a:r>
              <a:rPr lang="fr-FR" sz="3200" b="1" dirty="0">
                <a:latin typeface="ariapenciroman" panose="00000400000000000000" pitchFamily="2" charset="0"/>
              </a:rPr>
              <a:t>observation chenille chrysalide et papillon </a:t>
            </a:r>
          </a:p>
        </p:txBody>
      </p:sp>
    </p:spTree>
    <p:extLst>
      <p:ext uri="{BB962C8B-B14F-4D97-AF65-F5344CB8AC3E}">
        <p14:creationId xmlns:p14="http://schemas.microsoft.com/office/powerpoint/2010/main" val="1817436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AC29960-C25C-CE2B-F0C1-83A0A2019C2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00218" y="113189"/>
            <a:ext cx="4421082" cy="3315811"/>
          </a:xfrm>
          <a:prstGeom prst="rect">
            <a:avLst/>
          </a:prstGeom>
        </p:spPr>
      </p:pic>
      <p:sp>
        <p:nvSpPr>
          <p:cNvPr id="4" name="ZoneTexte 3">
            <a:extLst>
              <a:ext uri="{FF2B5EF4-FFF2-40B4-BE49-F238E27FC236}">
                <a16:creationId xmlns:a16="http://schemas.microsoft.com/office/drawing/2014/main" id="{C7F368DB-AA4A-C69D-F26D-1AA03EF49469}"/>
              </a:ext>
            </a:extLst>
          </p:cNvPr>
          <p:cNvSpPr txBox="1"/>
          <p:nvPr/>
        </p:nvSpPr>
        <p:spPr>
          <a:xfrm>
            <a:off x="5628441" y="656948"/>
            <a:ext cx="6241003" cy="1077218"/>
          </a:xfrm>
          <a:prstGeom prst="rect">
            <a:avLst/>
          </a:prstGeom>
          <a:noFill/>
        </p:spPr>
        <p:txBody>
          <a:bodyPr wrap="square" rtlCol="0">
            <a:spAutoFit/>
          </a:bodyPr>
          <a:lstStyle/>
          <a:p>
            <a:r>
              <a:rPr lang="fr-FR" sz="3200" b="1" dirty="0">
                <a:latin typeface="ariapenciroman" panose="00000400000000000000" pitchFamily="2" charset="0"/>
              </a:rPr>
              <a:t>Projet danse avec ANNE  une intervenante  du Conservatoire </a:t>
            </a:r>
          </a:p>
        </p:txBody>
      </p:sp>
      <p:pic>
        <p:nvPicPr>
          <p:cNvPr id="13" name="Image 12">
            <a:extLst>
              <a:ext uri="{FF2B5EF4-FFF2-40B4-BE49-F238E27FC236}">
                <a16:creationId xmlns:a16="http://schemas.microsoft.com/office/drawing/2014/main" id="{8600D0E8-E1FE-F98D-E3D5-729B7545C5D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455241" y="3986073"/>
            <a:ext cx="3770811" cy="2539013"/>
          </a:xfrm>
          <a:prstGeom prst="rect">
            <a:avLst/>
          </a:prstGeom>
        </p:spPr>
      </p:pic>
      <p:sp>
        <p:nvSpPr>
          <p:cNvPr id="14" name="ZoneTexte 13">
            <a:extLst>
              <a:ext uri="{FF2B5EF4-FFF2-40B4-BE49-F238E27FC236}">
                <a16:creationId xmlns:a16="http://schemas.microsoft.com/office/drawing/2014/main" id="{483E2EA4-8F61-1B02-AE19-45E099538815}"/>
              </a:ext>
            </a:extLst>
          </p:cNvPr>
          <p:cNvSpPr txBox="1"/>
          <p:nvPr/>
        </p:nvSpPr>
        <p:spPr>
          <a:xfrm>
            <a:off x="5789718" y="4100463"/>
            <a:ext cx="6241003" cy="2062103"/>
          </a:xfrm>
          <a:prstGeom prst="rect">
            <a:avLst/>
          </a:prstGeom>
          <a:noFill/>
        </p:spPr>
        <p:txBody>
          <a:bodyPr wrap="square" rtlCol="0">
            <a:spAutoFit/>
          </a:bodyPr>
          <a:lstStyle/>
          <a:p>
            <a:r>
              <a:rPr lang="fr-FR" sz="3200" b="1" dirty="0" err="1">
                <a:latin typeface="ariapenciroman" panose="00000400000000000000" pitchFamily="2" charset="0"/>
              </a:rPr>
              <a:t>Activites</a:t>
            </a:r>
            <a:r>
              <a:rPr lang="fr-FR" sz="3200" b="1" dirty="0">
                <a:latin typeface="ariapenciroman" panose="00000400000000000000" pitchFamily="2" charset="0"/>
              </a:rPr>
              <a:t> avec les CP des deux autres classes au moins une fois par </a:t>
            </a:r>
            <a:r>
              <a:rPr lang="fr-FR" sz="3200" b="1" dirty="0" err="1">
                <a:latin typeface="ariapenciroman" panose="00000400000000000000" pitchFamily="2" charset="0"/>
              </a:rPr>
              <a:t>periode</a:t>
            </a:r>
            <a:r>
              <a:rPr lang="fr-FR" sz="3200" b="1" dirty="0">
                <a:latin typeface="ariapenciroman" panose="00000400000000000000" pitchFamily="2" charset="0"/>
              </a:rPr>
              <a:t> autour d’un </a:t>
            </a:r>
            <a:r>
              <a:rPr lang="fr-FR" sz="3200" b="1" dirty="0" err="1">
                <a:latin typeface="ariapenciroman" panose="00000400000000000000" pitchFamily="2" charset="0"/>
              </a:rPr>
              <a:t>theme</a:t>
            </a:r>
            <a:r>
              <a:rPr lang="fr-FR" sz="3200" b="1" dirty="0">
                <a:latin typeface="ariapenciroman" panose="00000400000000000000" pitchFamily="2" charset="0"/>
              </a:rPr>
              <a:t> particulier en Arts visuels ou sciences ou sport  </a:t>
            </a:r>
          </a:p>
        </p:txBody>
      </p:sp>
      <p:sp>
        <p:nvSpPr>
          <p:cNvPr id="2" name="ZoneTexte 1">
            <a:extLst>
              <a:ext uri="{FF2B5EF4-FFF2-40B4-BE49-F238E27FC236}">
                <a16:creationId xmlns:a16="http://schemas.microsoft.com/office/drawing/2014/main" id="{B0A86321-57A8-8868-35BE-BE01BF68DD2D}"/>
              </a:ext>
            </a:extLst>
          </p:cNvPr>
          <p:cNvSpPr txBox="1"/>
          <p:nvPr/>
        </p:nvSpPr>
        <p:spPr>
          <a:xfrm>
            <a:off x="5734974" y="1680319"/>
            <a:ext cx="6134470" cy="2031325"/>
          </a:xfrm>
          <a:prstGeom prst="rect">
            <a:avLst/>
          </a:prstGeom>
          <a:noFill/>
        </p:spPr>
        <p:txBody>
          <a:bodyPr wrap="square" rtlCol="0">
            <a:spAutoFit/>
          </a:bodyPr>
          <a:lstStyle/>
          <a:p>
            <a:r>
              <a:rPr lang="fr-FR" dirty="0"/>
              <a:t>Nous travaillerons le lien entre la phrase dansée et la phrase parlée : comment donner des consignes de danse avec des mots précis, des intonations, peut aider à mieux danser et comment exprimer des mots avec son corps permet de mieux comprendre ou exprimer la phrase parlée ? </a:t>
            </a:r>
            <a:r>
              <a:rPr lang="fr-FR" dirty="0">
                <a:latin typeface="Calibri" panose="020F0502020204030204" pitchFamily="34" charset="0"/>
                <a:cs typeface="Calibri" panose="020F0502020204030204" pitchFamily="34" charset="0"/>
              </a:rPr>
              <a:t>→ </a:t>
            </a:r>
            <a:r>
              <a:rPr lang="fr-FR" sz="1200" b="1" dirty="0">
                <a:latin typeface="Calibri" panose="020F0502020204030204" pitchFamily="34" charset="0"/>
                <a:cs typeface="Calibri" panose="020F0502020204030204" pitchFamily="34" charset="0"/>
              </a:rPr>
              <a:t>EXPERIMENTATION</a:t>
            </a:r>
            <a:r>
              <a:rPr lang="fr-FR" dirty="0">
                <a:latin typeface="Calibri" panose="020F0502020204030204" pitchFamily="34" charset="0"/>
                <a:cs typeface="Calibri" panose="020F0502020204030204" pitchFamily="34" charset="0"/>
              </a:rPr>
              <a:t> </a:t>
            </a:r>
          </a:p>
          <a:p>
            <a:r>
              <a:rPr lang="fr-FR" dirty="0">
                <a:latin typeface="Calibri" panose="020F0502020204030204" pitchFamily="34" charset="0"/>
                <a:cs typeface="Calibri" panose="020F0502020204030204" pitchFamily="34" charset="0"/>
              </a:rPr>
              <a:t>Projet qui sera mené autour d’un CONTE DANSE que les enfants devraient vous présenter en fin d’année scolaire.</a:t>
            </a:r>
            <a:endParaRPr lang="fr-FR" dirty="0"/>
          </a:p>
        </p:txBody>
      </p:sp>
    </p:spTree>
    <p:extLst>
      <p:ext uri="{BB962C8B-B14F-4D97-AF65-F5344CB8AC3E}">
        <p14:creationId xmlns:p14="http://schemas.microsoft.com/office/powerpoint/2010/main" val="204468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4" descr="post it clipart – Recherche Google">
            <a:extLst>
              <a:ext uri="{FF2B5EF4-FFF2-40B4-BE49-F238E27FC236}">
                <a16:creationId xmlns:a16="http://schemas.microsoft.com/office/drawing/2014/main" id="{CA50A58F-2D5D-5A3A-3096-314011DE7D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237964">
            <a:off x="4188793" y="1189722"/>
            <a:ext cx="4609278" cy="4272280"/>
          </a:xfrm>
          <a:prstGeom prst="rect">
            <a:avLst/>
          </a:prstGeom>
        </p:spPr>
      </p:pic>
      <p:sp>
        <p:nvSpPr>
          <p:cNvPr id="3" name="ZoneTexte 2">
            <a:extLst>
              <a:ext uri="{FF2B5EF4-FFF2-40B4-BE49-F238E27FC236}">
                <a16:creationId xmlns:a16="http://schemas.microsoft.com/office/drawing/2014/main" id="{6F4099DB-FEA6-C981-9B5F-47EA2953B996}"/>
              </a:ext>
            </a:extLst>
          </p:cNvPr>
          <p:cNvSpPr txBox="1"/>
          <p:nvPr/>
        </p:nvSpPr>
        <p:spPr>
          <a:xfrm rot="20932649">
            <a:off x="4427270" y="2445917"/>
            <a:ext cx="3619231" cy="923330"/>
          </a:xfrm>
          <a:prstGeom prst="rect">
            <a:avLst/>
          </a:prstGeom>
          <a:noFill/>
        </p:spPr>
        <p:txBody>
          <a:bodyPr wrap="square" rtlCol="0">
            <a:spAutoFit/>
          </a:bodyPr>
          <a:lstStyle/>
          <a:p>
            <a:r>
              <a:rPr lang="fr-FR" sz="5400" dirty="0">
                <a:latin typeface="Brush Script MT" panose="03060802040406070304" pitchFamily="66" charset="0"/>
              </a:rPr>
              <a:t>Des questions ?</a:t>
            </a:r>
          </a:p>
        </p:txBody>
      </p:sp>
    </p:spTree>
    <p:extLst>
      <p:ext uri="{BB962C8B-B14F-4D97-AF65-F5344CB8AC3E}">
        <p14:creationId xmlns:p14="http://schemas.microsoft.com/office/powerpoint/2010/main" val="3533120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33EB7DD-4681-2A63-7D0E-ABCF5312FA3B}"/>
              </a:ext>
            </a:extLst>
          </p:cNvPr>
          <p:cNvPicPr>
            <a:picLocks noChangeAspect="1"/>
          </p:cNvPicPr>
          <p:nvPr/>
        </p:nvPicPr>
        <p:blipFill>
          <a:blip r:embed="rId2"/>
          <a:stretch>
            <a:fillRect/>
          </a:stretch>
        </p:blipFill>
        <p:spPr>
          <a:xfrm>
            <a:off x="-71718" y="-84268"/>
            <a:ext cx="12263718" cy="6942268"/>
          </a:xfrm>
          <a:prstGeom prst="rect">
            <a:avLst/>
          </a:prstGeom>
        </p:spPr>
      </p:pic>
      <p:graphicFrame>
        <p:nvGraphicFramePr>
          <p:cNvPr id="3" name="Tableau 2"/>
          <p:cNvGraphicFramePr>
            <a:graphicFrameLocks noGrp="1"/>
          </p:cNvGraphicFramePr>
          <p:nvPr>
            <p:extLst>
              <p:ext uri="{D42A27DB-BD31-4B8C-83A1-F6EECF244321}">
                <p14:modId xmlns:p14="http://schemas.microsoft.com/office/powerpoint/2010/main" val="2852774311"/>
              </p:ext>
            </p:extLst>
          </p:nvPr>
        </p:nvGraphicFramePr>
        <p:xfrm>
          <a:off x="3332480" y="243840"/>
          <a:ext cx="5689600" cy="2621280"/>
        </p:xfrm>
        <a:graphic>
          <a:graphicData uri="http://schemas.openxmlformats.org/drawingml/2006/table">
            <a:tbl>
              <a:tblPr/>
              <a:tblGrid>
                <a:gridCol w="5689600">
                  <a:extLst>
                    <a:ext uri="{9D8B030D-6E8A-4147-A177-3AD203B41FA5}">
                      <a16:colId xmlns:a16="http://schemas.microsoft.com/office/drawing/2014/main" val="20000"/>
                    </a:ext>
                  </a:extLst>
                </a:gridCol>
              </a:tblGrid>
              <a:tr h="2621280">
                <a:tc>
                  <a:txBody>
                    <a:bodyPr/>
                    <a:lstStyle/>
                    <a:p>
                      <a:r>
                        <a:rPr lang="fr-FR" sz="2400" dirty="0">
                          <a:solidFill>
                            <a:srgbClr val="0070C0"/>
                          </a:solidFill>
                          <a:effectLst/>
                          <a:latin typeface="Jokerman"/>
                        </a:rPr>
                        <a:t>Merci d'être venus </a:t>
                      </a:r>
                    </a:p>
                    <a:p>
                      <a:endParaRPr lang="fr-FR" sz="2400" dirty="0">
                        <a:solidFill>
                          <a:srgbClr val="0070C0"/>
                        </a:solidFill>
                        <a:effectLst/>
                        <a:latin typeface="Jokerman"/>
                      </a:endParaRPr>
                    </a:p>
                    <a:p>
                      <a:r>
                        <a:rPr lang="fr-FR" sz="2400" dirty="0">
                          <a:solidFill>
                            <a:srgbClr val="0070C0"/>
                          </a:solidFill>
                          <a:effectLst/>
                          <a:latin typeface="Jokerman"/>
                        </a:rPr>
                        <a:t>et Bonne rentrée à tous,</a:t>
                      </a:r>
                    </a:p>
                    <a:p>
                      <a:r>
                        <a:rPr lang="fr-FR" sz="2400" dirty="0">
                          <a:solidFill>
                            <a:srgbClr val="0070C0"/>
                          </a:solidFill>
                          <a:effectLst/>
                          <a:latin typeface="Jokerman"/>
                        </a:rPr>
                        <a:t> </a:t>
                      </a: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15380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B7188AF-5169-F6F7-0E0B-E925B976EB55}"/>
              </a:ext>
            </a:extLst>
          </p:cNvPr>
          <p:cNvSpPr txBox="1"/>
          <p:nvPr/>
        </p:nvSpPr>
        <p:spPr>
          <a:xfrm>
            <a:off x="204566" y="168147"/>
            <a:ext cx="6191356" cy="400110"/>
          </a:xfrm>
          <a:prstGeom prst="rect">
            <a:avLst/>
          </a:prstGeom>
          <a:solidFill>
            <a:schemeClr val="accent4">
              <a:lumMod val="20000"/>
              <a:lumOff val="80000"/>
            </a:schemeClr>
          </a:solidFill>
        </p:spPr>
        <p:txBody>
          <a:bodyPr wrap="square" rtlCol="0">
            <a:spAutoFit/>
          </a:bodyPr>
          <a:lstStyle/>
          <a:p>
            <a:r>
              <a:rPr lang="fr-FR" sz="2000" b="1" dirty="0">
                <a:solidFill>
                  <a:srgbClr val="FF0000"/>
                </a:solidFill>
                <a:latin typeface="Comic Sans MS" panose="030F0702030302020204" pitchFamily="66" charset="0"/>
              </a:rPr>
              <a:t>2) LES BASES DE NOTRE FONCTIONNEMENT</a:t>
            </a:r>
          </a:p>
        </p:txBody>
      </p:sp>
      <p:pic>
        <p:nvPicPr>
          <p:cNvPr id="4" name="Image 3">
            <a:extLst>
              <a:ext uri="{FF2B5EF4-FFF2-40B4-BE49-F238E27FC236}">
                <a16:creationId xmlns:a16="http://schemas.microsoft.com/office/drawing/2014/main" id="{2721AEC8-3F3C-1381-965C-B6D022B6B006}"/>
              </a:ext>
            </a:extLst>
          </p:cNvPr>
          <p:cNvPicPr>
            <a:picLocks noChangeAspect="1"/>
          </p:cNvPicPr>
          <p:nvPr/>
        </p:nvPicPr>
        <p:blipFill>
          <a:blip r:embed="rId2">
            <a:grayscl/>
          </a:blip>
          <a:stretch>
            <a:fillRect/>
          </a:stretch>
        </p:blipFill>
        <p:spPr>
          <a:xfrm>
            <a:off x="818252" y="1149239"/>
            <a:ext cx="8163252" cy="5340559"/>
          </a:xfrm>
          <a:prstGeom prst="rect">
            <a:avLst/>
          </a:prstGeom>
          <a:ln>
            <a:noFill/>
          </a:ln>
        </p:spPr>
      </p:pic>
      <p:sp>
        <p:nvSpPr>
          <p:cNvPr id="6" name="ZoneTexte 5">
            <a:extLst>
              <a:ext uri="{FF2B5EF4-FFF2-40B4-BE49-F238E27FC236}">
                <a16:creationId xmlns:a16="http://schemas.microsoft.com/office/drawing/2014/main" id="{99375F1C-AF94-4491-F01B-92042EF87B27}"/>
              </a:ext>
            </a:extLst>
          </p:cNvPr>
          <p:cNvSpPr txBox="1"/>
          <p:nvPr/>
        </p:nvSpPr>
        <p:spPr>
          <a:xfrm>
            <a:off x="826456" y="608888"/>
            <a:ext cx="6383045" cy="492443"/>
          </a:xfrm>
          <a:prstGeom prst="rect">
            <a:avLst/>
          </a:prstGeom>
          <a:noFill/>
        </p:spPr>
        <p:txBody>
          <a:bodyPr wrap="square" rtlCol="0">
            <a:spAutoFit/>
          </a:bodyPr>
          <a:lstStyle/>
          <a:p>
            <a:r>
              <a:rPr lang="fr-FR" sz="2600" b="1" dirty="0"/>
              <a:t>□  le matériel </a:t>
            </a:r>
          </a:p>
        </p:txBody>
      </p:sp>
      <p:sp>
        <p:nvSpPr>
          <p:cNvPr id="7" name="ZoneTexte 6">
            <a:extLst>
              <a:ext uri="{FF2B5EF4-FFF2-40B4-BE49-F238E27FC236}">
                <a16:creationId xmlns:a16="http://schemas.microsoft.com/office/drawing/2014/main" id="{AE142847-E1C2-7EED-E8A0-2D8D70F5C36A}"/>
              </a:ext>
            </a:extLst>
          </p:cNvPr>
          <p:cNvSpPr txBox="1"/>
          <p:nvPr/>
        </p:nvSpPr>
        <p:spPr>
          <a:xfrm>
            <a:off x="1038687" y="2254928"/>
            <a:ext cx="1029809" cy="1174072"/>
          </a:xfrm>
          <a:prstGeom prst="rect">
            <a:avLst/>
          </a:prstGeom>
          <a:noFill/>
        </p:spPr>
        <p:txBody>
          <a:bodyPr wrap="square" rtlCol="0">
            <a:spAutoFit/>
          </a:bodyPr>
          <a:lstStyle/>
          <a:p>
            <a:endParaRPr lang="fr-FR" dirty="0"/>
          </a:p>
        </p:txBody>
      </p:sp>
      <p:pic>
        <p:nvPicPr>
          <p:cNvPr id="11" name="Image 10">
            <a:extLst>
              <a:ext uri="{FF2B5EF4-FFF2-40B4-BE49-F238E27FC236}">
                <a16:creationId xmlns:a16="http://schemas.microsoft.com/office/drawing/2014/main" id="{BA279131-5494-7B49-92E6-47F933ADD64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305175" y="2166799"/>
            <a:ext cx="1420430" cy="988420"/>
          </a:xfrm>
          <a:prstGeom prst="rect">
            <a:avLst/>
          </a:prstGeom>
          <a:effectLst/>
        </p:spPr>
      </p:pic>
      <p:sp>
        <p:nvSpPr>
          <p:cNvPr id="12" name="ZoneTexte 11">
            <a:extLst>
              <a:ext uri="{FF2B5EF4-FFF2-40B4-BE49-F238E27FC236}">
                <a16:creationId xmlns:a16="http://schemas.microsoft.com/office/drawing/2014/main" id="{E67085E9-09B7-0C15-11EC-54F7AE572712}"/>
              </a:ext>
            </a:extLst>
          </p:cNvPr>
          <p:cNvSpPr txBox="1"/>
          <p:nvPr/>
        </p:nvSpPr>
        <p:spPr>
          <a:xfrm>
            <a:off x="1362721" y="1767947"/>
            <a:ext cx="1535837" cy="369332"/>
          </a:xfrm>
          <a:prstGeom prst="rect">
            <a:avLst/>
          </a:prstGeom>
          <a:noFill/>
        </p:spPr>
        <p:txBody>
          <a:bodyPr wrap="square" rtlCol="0">
            <a:spAutoFit/>
          </a:bodyPr>
          <a:lstStyle/>
          <a:p>
            <a:r>
              <a:rPr lang="fr-FR" b="1" dirty="0"/>
              <a:t> barquette</a:t>
            </a:r>
          </a:p>
        </p:txBody>
      </p:sp>
      <p:sp>
        <p:nvSpPr>
          <p:cNvPr id="13" name="ZoneTexte 12">
            <a:extLst>
              <a:ext uri="{FF2B5EF4-FFF2-40B4-BE49-F238E27FC236}">
                <a16:creationId xmlns:a16="http://schemas.microsoft.com/office/drawing/2014/main" id="{A9D5BEC4-B7D0-DADC-FFBB-0D04E0A8E4B5}"/>
              </a:ext>
            </a:extLst>
          </p:cNvPr>
          <p:cNvSpPr txBox="1"/>
          <p:nvPr/>
        </p:nvSpPr>
        <p:spPr>
          <a:xfrm>
            <a:off x="4083729" y="2657298"/>
            <a:ext cx="1695634" cy="771702"/>
          </a:xfrm>
          <a:prstGeom prst="rect">
            <a:avLst/>
          </a:prstGeom>
          <a:noFill/>
        </p:spPr>
        <p:txBody>
          <a:bodyPr wrap="square" rtlCol="0">
            <a:spAutoFit/>
          </a:bodyPr>
          <a:lstStyle/>
          <a:p>
            <a:endParaRPr lang="fr-FR" dirty="0"/>
          </a:p>
        </p:txBody>
      </p:sp>
      <p:sp>
        <p:nvSpPr>
          <p:cNvPr id="14" name="ZoneTexte 13">
            <a:extLst>
              <a:ext uri="{FF2B5EF4-FFF2-40B4-BE49-F238E27FC236}">
                <a16:creationId xmlns:a16="http://schemas.microsoft.com/office/drawing/2014/main" id="{A91241FD-E589-0883-28F9-2F6703AB37E3}"/>
              </a:ext>
            </a:extLst>
          </p:cNvPr>
          <p:cNvSpPr txBox="1"/>
          <p:nvPr/>
        </p:nvSpPr>
        <p:spPr>
          <a:xfrm>
            <a:off x="3624413" y="1861828"/>
            <a:ext cx="1009260" cy="923330"/>
          </a:xfrm>
          <a:prstGeom prst="rect">
            <a:avLst/>
          </a:prstGeom>
          <a:noFill/>
        </p:spPr>
        <p:txBody>
          <a:bodyPr wrap="square" rtlCol="0">
            <a:spAutoFit/>
          </a:bodyPr>
          <a:lstStyle/>
          <a:p>
            <a:r>
              <a:rPr lang="fr-FR" b="1" dirty="0"/>
              <a:t>cahier </a:t>
            </a:r>
          </a:p>
          <a:p>
            <a:r>
              <a:rPr lang="fr-FR" b="1" dirty="0"/>
              <a:t>de devoirs</a:t>
            </a:r>
          </a:p>
        </p:txBody>
      </p:sp>
      <p:sp>
        <p:nvSpPr>
          <p:cNvPr id="15" name="ZoneTexte 14">
            <a:extLst>
              <a:ext uri="{FF2B5EF4-FFF2-40B4-BE49-F238E27FC236}">
                <a16:creationId xmlns:a16="http://schemas.microsoft.com/office/drawing/2014/main" id="{379E6335-AB74-BDC4-5BE9-634FED5A737B}"/>
              </a:ext>
            </a:extLst>
          </p:cNvPr>
          <p:cNvSpPr txBox="1"/>
          <p:nvPr/>
        </p:nvSpPr>
        <p:spPr>
          <a:xfrm>
            <a:off x="4536490" y="2244562"/>
            <a:ext cx="1242873" cy="1032049"/>
          </a:xfrm>
          <a:prstGeom prst="rect">
            <a:avLst/>
          </a:prstGeom>
          <a:noFill/>
        </p:spPr>
        <p:txBody>
          <a:bodyPr wrap="square" rtlCol="0">
            <a:spAutoFit/>
          </a:bodyPr>
          <a:lstStyle/>
          <a:p>
            <a:endParaRPr lang="fr-FR" dirty="0"/>
          </a:p>
        </p:txBody>
      </p:sp>
      <p:pic>
        <p:nvPicPr>
          <p:cNvPr id="18" name="Image 17">
            <a:extLst>
              <a:ext uri="{FF2B5EF4-FFF2-40B4-BE49-F238E27FC236}">
                <a16:creationId xmlns:a16="http://schemas.microsoft.com/office/drawing/2014/main" id="{CD0BD278-B18F-3A7B-F28A-42B69A8371E2}"/>
              </a:ext>
            </a:extLst>
          </p:cNvPr>
          <p:cNvPicPr>
            <a:picLocks noChangeAspect="1"/>
          </p:cNvPicPr>
          <p:nvPr/>
        </p:nvPicPr>
        <p:blipFill>
          <a:blip r:embed="rId5"/>
          <a:stretch>
            <a:fillRect/>
          </a:stretch>
        </p:blipFill>
        <p:spPr>
          <a:xfrm>
            <a:off x="4773124" y="1895231"/>
            <a:ext cx="834460" cy="1060460"/>
          </a:xfrm>
          <a:prstGeom prst="rect">
            <a:avLst/>
          </a:prstGeom>
        </p:spPr>
      </p:pic>
      <p:sp>
        <p:nvSpPr>
          <p:cNvPr id="20" name="ZoneTexte 19">
            <a:extLst>
              <a:ext uri="{FF2B5EF4-FFF2-40B4-BE49-F238E27FC236}">
                <a16:creationId xmlns:a16="http://schemas.microsoft.com/office/drawing/2014/main" id="{712A5BE4-E73B-18CF-6C88-8A41FFE33835}"/>
              </a:ext>
            </a:extLst>
          </p:cNvPr>
          <p:cNvSpPr txBox="1"/>
          <p:nvPr/>
        </p:nvSpPr>
        <p:spPr>
          <a:xfrm>
            <a:off x="6425308" y="1873344"/>
            <a:ext cx="2121763" cy="923330"/>
          </a:xfrm>
          <a:prstGeom prst="rect">
            <a:avLst/>
          </a:prstGeom>
          <a:noFill/>
        </p:spPr>
        <p:txBody>
          <a:bodyPr wrap="square" rtlCol="0">
            <a:spAutoFit/>
          </a:bodyPr>
          <a:lstStyle/>
          <a:p>
            <a:r>
              <a:rPr lang="fr-FR" b="1" dirty="0"/>
              <a:t>leçons </a:t>
            </a:r>
          </a:p>
          <a:p>
            <a:r>
              <a:rPr lang="fr-FR" b="1" dirty="0"/>
              <a:t>de </a:t>
            </a:r>
          </a:p>
          <a:p>
            <a:r>
              <a:rPr lang="fr-FR" b="1" dirty="0"/>
              <a:t>français</a:t>
            </a:r>
          </a:p>
        </p:txBody>
      </p:sp>
      <p:pic>
        <p:nvPicPr>
          <p:cNvPr id="22" name="Image 21">
            <a:extLst>
              <a:ext uri="{FF2B5EF4-FFF2-40B4-BE49-F238E27FC236}">
                <a16:creationId xmlns:a16="http://schemas.microsoft.com/office/drawing/2014/main" id="{D2042B07-C131-D374-EA50-9B335AE61E8D}"/>
              </a:ext>
            </a:extLst>
          </p:cNvPr>
          <p:cNvPicPr>
            <a:picLocks noChangeAspect="1"/>
          </p:cNvPicPr>
          <p:nvPr/>
        </p:nvPicPr>
        <p:blipFill>
          <a:blip r:embed="rId6"/>
          <a:stretch>
            <a:fillRect/>
          </a:stretch>
        </p:blipFill>
        <p:spPr>
          <a:xfrm>
            <a:off x="4742648" y="3474154"/>
            <a:ext cx="966595" cy="1190685"/>
          </a:xfrm>
          <a:prstGeom prst="rect">
            <a:avLst/>
          </a:prstGeom>
        </p:spPr>
      </p:pic>
      <p:sp>
        <p:nvSpPr>
          <p:cNvPr id="23" name="ZoneTexte 22">
            <a:extLst>
              <a:ext uri="{FF2B5EF4-FFF2-40B4-BE49-F238E27FC236}">
                <a16:creationId xmlns:a16="http://schemas.microsoft.com/office/drawing/2014/main" id="{B1CD08EC-ACF5-6192-1FB4-69503436FAD0}"/>
              </a:ext>
            </a:extLst>
          </p:cNvPr>
          <p:cNvSpPr txBox="1"/>
          <p:nvPr/>
        </p:nvSpPr>
        <p:spPr>
          <a:xfrm>
            <a:off x="3564369" y="3293077"/>
            <a:ext cx="918838" cy="646331"/>
          </a:xfrm>
          <a:prstGeom prst="rect">
            <a:avLst/>
          </a:prstGeom>
          <a:noFill/>
        </p:spPr>
        <p:txBody>
          <a:bodyPr wrap="square" rtlCol="0">
            <a:spAutoFit/>
          </a:bodyPr>
          <a:lstStyle/>
          <a:p>
            <a:r>
              <a:rPr lang="fr-FR" b="1" dirty="0"/>
              <a:t>cahier </a:t>
            </a:r>
          </a:p>
          <a:p>
            <a:r>
              <a:rPr lang="fr-FR" b="1" dirty="0"/>
              <a:t>du Jour</a:t>
            </a:r>
          </a:p>
        </p:txBody>
      </p:sp>
      <p:sp>
        <p:nvSpPr>
          <p:cNvPr id="24" name="ZoneTexte 23">
            <a:extLst>
              <a:ext uri="{FF2B5EF4-FFF2-40B4-BE49-F238E27FC236}">
                <a16:creationId xmlns:a16="http://schemas.microsoft.com/office/drawing/2014/main" id="{513A0DD8-2780-17DC-F210-C6ECF9CF5CE5}"/>
              </a:ext>
            </a:extLst>
          </p:cNvPr>
          <p:cNvSpPr txBox="1"/>
          <p:nvPr/>
        </p:nvSpPr>
        <p:spPr>
          <a:xfrm>
            <a:off x="992893" y="3339244"/>
            <a:ext cx="1473887" cy="1200329"/>
          </a:xfrm>
          <a:prstGeom prst="rect">
            <a:avLst/>
          </a:prstGeom>
          <a:noFill/>
        </p:spPr>
        <p:txBody>
          <a:bodyPr wrap="square" rtlCol="0">
            <a:spAutoFit/>
          </a:bodyPr>
          <a:lstStyle/>
          <a:p>
            <a:r>
              <a:rPr lang="fr-FR" b="1" dirty="0"/>
              <a:t>cahier </a:t>
            </a:r>
          </a:p>
          <a:p>
            <a:r>
              <a:rPr lang="fr-FR" b="1" dirty="0"/>
              <a:t>de découverte du monde</a:t>
            </a:r>
          </a:p>
        </p:txBody>
      </p:sp>
      <p:sp>
        <p:nvSpPr>
          <p:cNvPr id="25" name="ZoneTexte 24">
            <a:extLst>
              <a:ext uri="{FF2B5EF4-FFF2-40B4-BE49-F238E27FC236}">
                <a16:creationId xmlns:a16="http://schemas.microsoft.com/office/drawing/2014/main" id="{9A69A3CB-F65C-E2A1-41FE-AEB93367DA3F}"/>
              </a:ext>
            </a:extLst>
          </p:cNvPr>
          <p:cNvSpPr txBox="1"/>
          <p:nvPr/>
        </p:nvSpPr>
        <p:spPr>
          <a:xfrm>
            <a:off x="6395922" y="3432219"/>
            <a:ext cx="2121763" cy="923330"/>
          </a:xfrm>
          <a:prstGeom prst="rect">
            <a:avLst/>
          </a:prstGeom>
          <a:noFill/>
        </p:spPr>
        <p:txBody>
          <a:bodyPr wrap="square" rtlCol="0">
            <a:spAutoFit/>
          </a:bodyPr>
          <a:lstStyle/>
          <a:p>
            <a:r>
              <a:rPr lang="fr-FR" b="1" dirty="0"/>
              <a:t>leçons </a:t>
            </a:r>
          </a:p>
          <a:p>
            <a:r>
              <a:rPr lang="fr-FR" b="1" dirty="0"/>
              <a:t>de </a:t>
            </a:r>
          </a:p>
          <a:p>
            <a:r>
              <a:rPr lang="fr-FR" b="1" dirty="0"/>
              <a:t>maths</a:t>
            </a:r>
          </a:p>
        </p:txBody>
      </p:sp>
      <p:sp>
        <p:nvSpPr>
          <p:cNvPr id="26" name="ZoneTexte 25">
            <a:extLst>
              <a:ext uri="{FF2B5EF4-FFF2-40B4-BE49-F238E27FC236}">
                <a16:creationId xmlns:a16="http://schemas.microsoft.com/office/drawing/2014/main" id="{6F4A34A7-EEF9-DD82-F6F1-209598427309}"/>
              </a:ext>
            </a:extLst>
          </p:cNvPr>
          <p:cNvSpPr txBox="1"/>
          <p:nvPr/>
        </p:nvSpPr>
        <p:spPr>
          <a:xfrm>
            <a:off x="7396312" y="2101029"/>
            <a:ext cx="1242873" cy="1445620"/>
          </a:xfrm>
          <a:prstGeom prst="rect">
            <a:avLst/>
          </a:prstGeom>
          <a:noFill/>
        </p:spPr>
        <p:txBody>
          <a:bodyPr wrap="square" rtlCol="0">
            <a:spAutoFit/>
          </a:bodyPr>
          <a:lstStyle/>
          <a:p>
            <a:endParaRPr lang="fr-FR" dirty="0"/>
          </a:p>
        </p:txBody>
      </p:sp>
      <p:pic>
        <p:nvPicPr>
          <p:cNvPr id="30" name="Image 29">
            <a:extLst>
              <a:ext uri="{FF2B5EF4-FFF2-40B4-BE49-F238E27FC236}">
                <a16:creationId xmlns:a16="http://schemas.microsoft.com/office/drawing/2014/main" id="{A8799CF2-F894-C85B-1517-F129DF90B7B4}"/>
              </a:ext>
            </a:extLst>
          </p:cNvPr>
          <p:cNvPicPr>
            <a:picLocks noChangeAspect="1"/>
          </p:cNvPicPr>
          <p:nvPr/>
        </p:nvPicPr>
        <p:blipFill>
          <a:blip r:embed="rId7">
            <a:duotone>
              <a:prstClr val="black"/>
              <a:schemeClr val="accent4">
                <a:tint val="45000"/>
                <a:satMod val="400000"/>
              </a:schemeClr>
            </a:duotone>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2356888" y="3276611"/>
            <a:ext cx="1189984" cy="1530646"/>
          </a:xfrm>
          <a:prstGeom prst="rect">
            <a:avLst/>
          </a:prstGeom>
        </p:spPr>
      </p:pic>
      <p:pic>
        <p:nvPicPr>
          <p:cNvPr id="32" name="Image 31">
            <a:extLst>
              <a:ext uri="{FF2B5EF4-FFF2-40B4-BE49-F238E27FC236}">
                <a16:creationId xmlns:a16="http://schemas.microsoft.com/office/drawing/2014/main" id="{E32E09A3-5239-EF77-9DB4-A37AD96DE6F9}"/>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2211536" y="5014891"/>
            <a:ext cx="1063105" cy="1225766"/>
          </a:xfrm>
          <a:prstGeom prst="rect">
            <a:avLst/>
          </a:prstGeom>
        </p:spPr>
      </p:pic>
      <p:sp>
        <p:nvSpPr>
          <p:cNvPr id="33" name="ZoneTexte 32">
            <a:extLst>
              <a:ext uri="{FF2B5EF4-FFF2-40B4-BE49-F238E27FC236}">
                <a16:creationId xmlns:a16="http://schemas.microsoft.com/office/drawing/2014/main" id="{03617111-27EC-070E-2BF3-3E1D46244FFB}"/>
              </a:ext>
            </a:extLst>
          </p:cNvPr>
          <p:cNvSpPr txBox="1"/>
          <p:nvPr/>
        </p:nvSpPr>
        <p:spPr>
          <a:xfrm>
            <a:off x="1000661" y="4974416"/>
            <a:ext cx="1258411" cy="1200329"/>
          </a:xfrm>
          <a:prstGeom prst="rect">
            <a:avLst/>
          </a:prstGeom>
          <a:noFill/>
        </p:spPr>
        <p:txBody>
          <a:bodyPr wrap="square" rtlCol="0">
            <a:spAutoFit/>
          </a:bodyPr>
          <a:lstStyle/>
          <a:p>
            <a:r>
              <a:rPr lang="fr-FR" b="1" dirty="0"/>
              <a:t>cahier </a:t>
            </a:r>
          </a:p>
          <a:p>
            <a:r>
              <a:rPr lang="fr-FR" b="1" dirty="0"/>
              <a:t>de poésies et de chants</a:t>
            </a:r>
          </a:p>
        </p:txBody>
      </p:sp>
      <p:sp>
        <p:nvSpPr>
          <p:cNvPr id="34" name="ZoneTexte 33">
            <a:extLst>
              <a:ext uri="{FF2B5EF4-FFF2-40B4-BE49-F238E27FC236}">
                <a16:creationId xmlns:a16="http://schemas.microsoft.com/office/drawing/2014/main" id="{5753FAB9-CEC1-8C30-224C-A1392D763B50}"/>
              </a:ext>
            </a:extLst>
          </p:cNvPr>
          <p:cNvSpPr txBox="1"/>
          <p:nvPr/>
        </p:nvSpPr>
        <p:spPr>
          <a:xfrm>
            <a:off x="6320011" y="5137949"/>
            <a:ext cx="2157156" cy="923330"/>
          </a:xfrm>
          <a:prstGeom prst="rect">
            <a:avLst/>
          </a:prstGeom>
          <a:noFill/>
        </p:spPr>
        <p:txBody>
          <a:bodyPr wrap="square" rtlCol="0">
            <a:spAutoFit/>
          </a:bodyPr>
          <a:lstStyle/>
          <a:p>
            <a:r>
              <a:rPr lang="fr-FR" b="1" dirty="0"/>
              <a:t>exercices </a:t>
            </a:r>
          </a:p>
          <a:p>
            <a:r>
              <a:rPr lang="fr-FR" b="1" dirty="0"/>
              <a:t>de </a:t>
            </a:r>
          </a:p>
          <a:p>
            <a:r>
              <a:rPr lang="fr-FR" b="1" dirty="0"/>
              <a:t>maths</a:t>
            </a:r>
          </a:p>
        </p:txBody>
      </p:sp>
      <p:pic>
        <p:nvPicPr>
          <p:cNvPr id="38" name="Image 37">
            <a:extLst>
              <a:ext uri="{FF2B5EF4-FFF2-40B4-BE49-F238E27FC236}">
                <a16:creationId xmlns:a16="http://schemas.microsoft.com/office/drawing/2014/main" id="{59327F50-5E0C-462E-039D-201FCBD87D18}"/>
              </a:ext>
            </a:extLst>
          </p:cNvPr>
          <p:cNvPicPr>
            <a:picLocks noChangeAspect="1"/>
          </p:cNvPicPr>
          <p:nvPr/>
        </p:nvPicPr>
        <p:blipFill rotWithShape="1">
          <a:blip r:embed="rId11"/>
          <a:srcRect t="3693"/>
          <a:stretch/>
        </p:blipFill>
        <p:spPr>
          <a:xfrm>
            <a:off x="7516194" y="3425781"/>
            <a:ext cx="929123" cy="1205336"/>
          </a:xfrm>
          <a:prstGeom prst="rect">
            <a:avLst/>
          </a:prstGeom>
        </p:spPr>
      </p:pic>
      <p:pic>
        <p:nvPicPr>
          <p:cNvPr id="40" name="Image 39">
            <a:extLst>
              <a:ext uri="{FF2B5EF4-FFF2-40B4-BE49-F238E27FC236}">
                <a16:creationId xmlns:a16="http://schemas.microsoft.com/office/drawing/2014/main" id="{A5579490-325F-3B18-5EC9-73AB4F42266A}"/>
              </a:ext>
            </a:extLst>
          </p:cNvPr>
          <p:cNvPicPr>
            <a:picLocks noChangeAspect="1"/>
          </p:cNvPicPr>
          <p:nvPr/>
        </p:nvPicPr>
        <p:blipFill>
          <a:blip r:embed="rId12">
            <a:duotone>
              <a:prstClr val="black"/>
              <a:schemeClr val="accent2">
                <a:tint val="45000"/>
                <a:satMod val="400000"/>
              </a:schemeClr>
            </a:duotone>
            <a:extLst>
              <a:ext uri="{BEBA8EAE-BF5A-486C-A8C5-ECC9F3942E4B}">
                <a14:imgProps xmlns:a14="http://schemas.microsoft.com/office/drawing/2010/main">
                  <a14:imgLayer r:embed="rId13">
                    <a14:imgEffect>
                      <a14:sharpenSoften amount="25000"/>
                    </a14:imgEffect>
                  </a14:imgLayer>
                </a14:imgProps>
              </a:ext>
            </a:extLst>
          </a:blip>
          <a:stretch>
            <a:fillRect/>
          </a:stretch>
        </p:blipFill>
        <p:spPr>
          <a:xfrm>
            <a:off x="7433470" y="4932869"/>
            <a:ext cx="1084215" cy="1445620"/>
          </a:xfrm>
          <a:prstGeom prst="rect">
            <a:avLst/>
          </a:prstGeom>
        </p:spPr>
      </p:pic>
      <p:sp>
        <p:nvSpPr>
          <p:cNvPr id="41" name="ZoneTexte 40">
            <a:extLst>
              <a:ext uri="{FF2B5EF4-FFF2-40B4-BE49-F238E27FC236}">
                <a16:creationId xmlns:a16="http://schemas.microsoft.com/office/drawing/2014/main" id="{2ECC3259-699B-368F-FDCB-06E1A983F9EC}"/>
              </a:ext>
            </a:extLst>
          </p:cNvPr>
          <p:cNvSpPr txBox="1"/>
          <p:nvPr/>
        </p:nvSpPr>
        <p:spPr>
          <a:xfrm>
            <a:off x="3720513" y="5066749"/>
            <a:ext cx="918838" cy="923330"/>
          </a:xfrm>
          <a:prstGeom prst="rect">
            <a:avLst/>
          </a:prstGeom>
          <a:noFill/>
        </p:spPr>
        <p:txBody>
          <a:bodyPr wrap="square" rtlCol="0">
            <a:spAutoFit/>
          </a:bodyPr>
          <a:lstStyle/>
          <a:p>
            <a:r>
              <a:rPr lang="fr-FR" b="1" dirty="0"/>
              <a:t>carnet de liaison</a:t>
            </a:r>
          </a:p>
        </p:txBody>
      </p:sp>
      <p:pic>
        <p:nvPicPr>
          <p:cNvPr id="43" name="Image 42">
            <a:extLst>
              <a:ext uri="{FF2B5EF4-FFF2-40B4-BE49-F238E27FC236}">
                <a16:creationId xmlns:a16="http://schemas.microsoft.com/office/drawing/2014/main" id="{D9A06CC5-4B21-C207-53EF-90A85F91470B}"/>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Effect>
                      <a14:brightnessContrast bright="20000"/>
                    </a14:imgEffect>
                  </a14:imgLayer>
                </a14:imgProps>
              </a:ext>
            </a:extLst>
          </a:blip>
          <a:stretch>
            <a:fillRect/>
          </a:stretch>
        </p:blipFill>
        <p:spPr>
          <a:xfrm>
            <a:off x="4848798" y="5045342"/>
            <a:ext cx="918839" cy="1243293"/>
          </a:xfrm>
          <a:prstGeom prst="rect">
            <a:avLst/>
          </a:prstGeom>
        </p:spPr>
      </p:pic>
      <p:sp>
        <p:nvSpPr>
          <p:cNvPr id="44" name="ZoneTexte 43">
            <a:extLst>
              <a:ext uri="{FF2B5EF4-FFF2-40B4-BE49-F238E27FC236}">
                <a16:creationId xmlns:a16="http://schemas.microsoft.com/office/drawing/2014/main" id="{E8D7DDE7-9A96-101A-B2BE-17415A1A3FAB}"/>
              </a:ext>
            </a:extLst>
          </p:cNvPr>
          <p:cNvSpPr txBox="1"/>
          <p:nvPr/>
        </p:nvSpPr>
        <p:spPr>
          <a:xfrm>
            <a:off x="3543149" y="4128402"/>
            <a:ext cx="1165704" cy="553998"/>
          </a:xfrm>
          <a:prstGeom prst="rect">
            <a:avLst/>
          </a:prstGeom>
          <a:noFill/>
        </p:spPr>
        <p:txBody>
          <a:bodyPr wrap="none" rtlCol="0">
            <a:spAutoFit/>
          </a:bodyPr>
          <a:lstStyle/>
          <a:p>
            <a:pPr marL="285750" indent="-285750">
              <a:buFontTx/>
              <a:buChar char="-"/>
            </a:pPr>
            <a:r>
              <a:rPr lang="fr-FR" sz="1000" dirty="0" err="1"/>
              <a:t>Seyes</a:t>
            </a:r>
            <a:r>
              <a:rPr lang="fr-FR" sz="1000" dirty="0"/>
              <a:t> 3 mm</a:t>
            </a:r>
          </a:p>
          <a:p>
            <a:pPr marL="285750" indent="-285750">
              <a:buFontTx/>
              <a:buChar char="-"/>
            </a:pPr>
            <a:r>
              <a:rPr lang="fr-FR" sz="1000" dirty="0" err="1"/>
              <a:t>Seyes</a:t>
            </a:r>
            <a:r>
              <a:rPr lang="fr-FR" sz="1000" dirty="0"/>
              <a:t> 2,5mm</a:t>
            </a:r>
          </a:p>
          <a:p>
            <a:pPr marL="285750" indent="-285750">
              <a:buFontTx/>
              <a:buChar char="-"/>
            </a:pPr>
            <a:r>
              <a:rPr lang="fr-FR" sz="1000" dirty="0" err="1"/>
              <a:t>Seyes</a:t>
            </a:r>
            <a:r>
              <a:rPr lang="fr-FR" sz="1000" dirty="0"/>
              <a:t> 2 mm</a:t>
            </a:r>
          </a:p>
        </p:txBody>
      </p:sp>
      <p:graphicFrame>
        <p:nvGraphicFramePr>
          <p:cNvPr id="46" name="Tableau 45">
            <a:extLst>
              <a:ext uri="{FF2B5EF4-FFF2-40B4-BE49-F238E27FC236}">
                <a16:creationId xmlns:a16="http://schemas.microsoft.com/office/drawing/2014/main" id="{842E8FAC-5587-CE00-6A7D-A9A4A32F7A91}"/>
              </a:ext>
            </a:extLst>
          </p:cNvPr>
          <p:cNvGraphicFramePr>
            <a:graphicFrameLocks noGrp="1"/>
          </p:cNvGraphicFramePr>
          <p:nvPr>
            <p:extLst>
              <p:ext uri="{D42A27DB-BD31-4B8C-83A1-F6EECF244321}">
                <p14:modId xmlns:p14="http://schemas.microsoft.com/office/powerpoint/2010/main" val="1638505954"/>
              </p:ext>
            </p:extLst>
          </p:nvPr>
        </p:nvGraphicFramePr>
        <p:xfrm>
          <a:off x="8934012" y="1171450"/>
          <a:ext cx="2832497" cy="5296135"/>
        </p:xfrm>
        <a:graphic>
          <a:graphicData uri="http://schemas.openxmlformats.org/drawingml/2006/table">
            <a:tbl>
              <a:tblPr firstRow="1" bandRow="1">
                <a:tableStyleId>{5C22544A-7EE6-4342-B048-85BDC9FD1C3A}</a:tableStyleId>
              </a:tblPr>
              <a:tblGrid>
                <a:gridCol w="2832497">
                  <a:extLst>
                    <a:ext uri="{9D8B030D-6E8A-4147-A177-3AD203B41FA5}">
                      <a16:colId xmlns:a16="http://schemas.microsoft.com/office/drawing/2014/main" val="3784426930"/>
                    </a:ext>
                  </a:extLst>
                </a:gridCol>
              </a:tblGrid>
              <a:tr h="492664">
                <a:tc>
                  <a:txBody>
                    <a:bodyPr/>
                    <a:lstStyle/>
                    <a:p>
                      <a:pPr algn="ctr"/>
                      <a:endParaRPr lang="fr-FR" dirty="0"/>
                    </a:p>
                  </a:txBody>
                  <a:tcPr>
                    <a:solidFill>
                      <a:schemeClr val="bg1">
                        <a:lumMod val="75000"/>
                      </a:schemeClr>
                    </a:solidFill>
                  </a:tcPr>
                </a:tc>
                <a:extLst>
                  <a:ext uri="{0D108BD9-81ED-4DB2-BD59-A6C34878D82A}">
                    <a16:rowId xmlns:a16="http://schemas.microsoft.com/office/drawing/2014/main" val="3721611242"/>
                  </a:ext>
                </a:extLst>
              </a:tr>
              <a:tr h="1601157">
                <a:tc>
                  <a:txBody>
                    <a:bodyPr/>
                    <a:lstStyle/>
                    <a:p>
                      <a:endParaRPr lang="fr-FR" dirty="0"/>
                    </a:p>
                  </a:txBody>
                  <a:tcPr>
                    <a:solidFill>
                      <a:schemeClr val="bg1">
                        <a:lumMod val="95000"/>
                      </a:schemeClr>
                    </a:solidFill>
                  </a:tcPr>
                </a:tc>
                <a:extLst>
                  <a:ext uri="{0D108BD9-81ED-4DB2-BD59-A6C34878D82A}">
                    <a16:rowId xmlns:a16="http://schemas.microsoft.com/office/drawing/2014/main" val="610219709"/>
                  </a:ext>
                </a:extLst>
              </a:tr>
              <a:tr h="1601157">
                <a:tc>
                  <a:txBody>
                    <a:bodyPr/>
                    <a:lstStyle/>
                    <a:p>
                      <a:endParaRPr lang="fr-FR" dirty="0"/>
                    </a:p>
                  </a:txBody>
                  <a:tcPr>
                    <a:solidFill>
                      <a:schemeClr val="bg1">
                        <a:lumMod val="95000"/>
                      </a:schemeClr>
                    </a:solidFill>
                  </a:tcPr>
                </a:tc>
                <a:extLst>
                  <a:ext uri="{0D108BD9-81ED-4DB2-BD59-A6C34878D82A}">
                    <a16:rowId xmlns:a16="http://schemas.microsoft.com/office/drawing/2014/main" val="212129264"/>
                  </a:ext>
                </a:extLst>
              </a:tr>
              <a:tr h="1601157">
                <a:tc>
                  <a:txBody>
                    <a:bodyPr/>
                    <a:lstStyle/>
                    <a:p>
                      <a:endParaRPr lang="fr-FR" dirty="0"/>
                    </a:p>
                  </a:txBody>
                  <a:tcPr>
                    <a:solidFill>
                      <a:schemeClr val="bg1">
                        <a:lumMod val="95000"/>
                      </a:schemeClr>
                    </a:solidFill>
                  </a:tcPr>
                </a:tc>
                <a:extLst>
                  <a:ext uri="{0D108BD9-81ED-4DB2-BD59-A6C34878D82A}">
                    <a16:rowId xmlns:a16="http://schemas.microsoft.com/office/drawing/2014/main" val="306078452"/>
                  </a:ext>
                </a:extLst>
              </a:tr>
            </a:tbl>
          </a:graphicData>
        </a:graphic>
      </p:graphicFrame>
      <p:pic>
        <p:nvPicPr>
          <p:cNvPr id="47" name="Espace réservé pour une image  5" descr="Ardoise Velleda Bic -19 x 26 cm - 1 pce - Ardoise ecole - Creavea">
            <a:extLst>
              <a:ext uri="{FF2B5EF4-FFF2-40B4-BE49-F238E27FC236}">
                <a16:creationId xmlns:a16="http://schemas.microsoft.com/office/drawing/2014/main" id="{55B4C1A5-8035-41FE-A79D-191AFA5BFDE4}"/>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9957740" y="1979669"/>
            <a:ext cx="1284241" cy="805489"/>
          </a:xfrm>
          <a:prstGeom prst="rect">
            <a:avLst/>
          </a:prstGeom>
          <a:ln>
            <a:noFill/>
          </a:ln>
        </p:spPr>
      </p:pic>
      <p:sp>
        <p:nvSpPr>
          <p:cNvPr id="48" name="ZoneTexte 47">
            <a:extLst>
              <a:ext uri="{FF2B5EF4-FFF2-40B4-BE49-F238E27FC236}">
                <a16:creationId xmlns:a16="http://schemas.microsoft.com/office/drawing/2014/main" id="{1E1C3A4F-37A7-79CE-C14B-90B1607927E0}"/>
              </a:ext>
            </a:extLst>
          </p:cNvPr>
          <p:cNvSpPr txBox="1"/>
          <p:nvPr/>
        </p:nvSpPr>
        <p:spPr>
          <a:xfrm>
            <a:off x="8952235" y="1954161"/>
            <a:ext cx="1535837" cy="369332"/>
          </a:xfrm>
          <a:prstGeom prst="rect">
            <a:avLst/>
          </a:prstGeom>
          <a:noFill/>
        </p:spPr>
        <p:txBody>
          <a:bodyPr wrap="square" rtlCol="0">
            <a:spAutoFit/>
          </a:bodyPr>
          <a:lstStyle/>
          <a:p>
            <a:r>
              <a:rPr lang="fr-FR" b="1" dirty="0"/>
              <a:t> ardoise</a:t>
            </a:r>
          </a:p>
        </p:txBody>
      </p:sp>
      <p:pic>
        <p:nvPicPr>
          <p:cNvPr id="50" name="Image 49">
            <a:extLst>
              <a:ext uri="{FF2B5EF4-FFF2-40B4-BE49-F238E27FC236}">
                <a16:creationId xmlns:a16="http://schemas.microsoft.com/office/drawing/2014/main" id="{F5417AF8-0293-0F78-0EC9-66B9ED74DD44}"/>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25000"/>
                    </a14:imgEffect>
                  </a14:imgLayer>
                </a14:imgProps>
              </a:ext>
            </a:extLst>
          </a:blip>
          <a:stretch>
            <a:fillRect/>
          </a:stretch>
        </p:blipFill>
        <p:spPr>
          <a:xfrm>
            <a:off x="10388738" y="4936980"/>
            <a:ext cx="1279193" cy="1437397"/>
          </a:xfrm>
          <a:prstGeom prst="rect">
            <a:avLst/>
          </a:prstGeom>
        </p:spPr>
      </p:pic>
      <p:pic>
        <p:nvPicPr>
          <p:cNvPr id="52" name="Image 51">
            <a:extLst>
              <a:ext uri="{FF2B5EF4-FFF2-40B4-BE49-F238E27FC236}">
                <a16:creationId xmlns:a16="http://schemas.microsoft.com/office/drawing/2014/main" id="{53B157CF-90F1-D19F-D348-C5B7D049F747}"/>
              </a:ext>
            </a:extLst>
          </p:cNvPr>
          <p:cNvPicPr>
            <a:picLocks noChangeAspect="1"/>
          </p:cNvPicPr>
          <p:nvPr/>
        </p:nvPicPr>
        <p:blipFill>
          <a:blip r:embed="rId20"/>
          <a:stretch>
            <a:fillRect/>
          </a:stretch>
        </p:blipFill>
        <p:spPr>
          <a:xfrm>
            <a:off x="10306741" y="3354144"/>
            <a:ext cx="1289166" cy="1437397"/>
          </a:xfrm>
          <a:prstGeom prst="rect">
            <a:avLst/>
          </a:prstGeom>
        </p:spPr>
      </p:pic>
      <p:sp>
        <p:nvSpPr>
          <p:cNvPr id="53" name="ZoneTexte 52">
            <a:extLst>
              <a:ext uri="{FF2B5EF4-FFF2-40B4-BE49-F238E27FC236}">
                <a16:creationId xmlns:a16="http://schemas.microsoft.com/office/drawing/2014/main" id="{DAE8308D-8425-FFEB-280F-3603294B4820}"/>
              </a:ext>
            </a:extLst>
          </p:cNvPr>
          <p:cNvSpPr txBox="1"/>
          <p:nvPr/>
        </p:nvSpPr>
        <p:spPr>
          <a:xfrm>
            <a:off x="9024621" y="3398145"/>
            <a:ext cx="1279193" cy="923330"/>
          </a:xfrm>
          <a:prstGeom prst="rect">
            <a:avLst/>
          </a:prstGeom>
          <a:noFill/>
        </p:spPr>
        <p:txBody>
          <a:bodyPr wrap="square" rtlCol="0">
            <a:spAutoFit/>
          </a:bodyPr>
          <a:lstStyle/>
          <a:p>
            <a:r>
              <a:rPr lang="fr-FR" b="1" dirty="0"/>
              <a:t>manuel </a:t>
            </a:r>
          </a:p>
          <a:p>
            <a:r>
              <a:rPr lang="fr-FR" b="1" dirty="0"/>
              <a:t>de lecture</a:t>
            </a:r>
          </a:p>
          <a:p>
            <a:r>
              <a:rPr lang="fr-FR" b="1" dirty="0"/>
              <a:t>Tome 1</a:t>
            </a:r>
          </a:p>
        </p:txBody>
      </p:sp>
      <p:sp>
        <p:nvSpPr>
          <p:cNvPr id="54" name="ZoneTexte 53">
            <a:extLst>
              <a:ext uri="{FF2B5EF4-FFF2-40B4-BE49-F238E27FC236}">
                <a16:creationId xmlns:a16="http://schemas.microsoft.com/office/drawing/2014/main" id="{5200168D-5C97-FDEB-C195-6C039935C1DC}"/>
              </a:ext>
            </a:extLst>
          </p:cNvPr>
          <p:cNvSpPr txBox="1"/>
          <p:nvPr/>
        </p:nvSpPr>
        <p:spPr>
          <a:xfrm>
            <a:off x="8967957" y="5112915"/>
            <a:ext cx="1125954" cy="1200329"/>
          </a:xfrm>
          <a:prstGeom prst="rect">
            <a:avLst/>
          </a:prstGeom>
          <a:noFill/>
        </p:spPr>
        <p:txBody>
          <a:bodyPr wrap="square" rtlCol="0">
            <a:spAutoFit/>
          </a:bodyPr>
          <a:lstStyle/>
          <a:p>
            <a:r>
              <a:rPr lang="fr-FR" b="1" dirty="0"/>
              <a:t>manuel </a:t>
            </a:r>
          </a:p>
          <a:p>
            <a:r>
              <a:rPr lang="fr-FR" b="1" dirty="0"/>
              <a:t>de lecture</a:t>
            </a:r>
          </a:p>
          <a:p>
            <a:r>
              <a:rPr lang="fr-FR" b="1" dirty="0"/>
              <a:t>Tome 2</a:t>
            </a:r>
          </a:p>
        </p:txBody>
      </p:sp>
      <p:pic>
        <p:nvPicPr>
          <p:cNvPr id="8" name="Image 7">
            <a:extLst>
              <a:ext uri="{FF2B5EF4-FFF2-40B4-BE49-F238E27FC236}">
                <a16:creationId xmlns:a16="http://schemas.microsoft.com/office/drawing/2014/main" id="{C74FE015-CF8B-A666-8CCE-126A31F387FB}"/>
              </a:ext>
            </a:extLst>
          </p:cNvPr>
          <p:cNvPicPr>
            <a:picLocks noChangeAspect="1"/>
          </p:cNvPicPr>
          <p:nvPr/>
        </p:nvPicPr>
        <p:blipFill>
          <a:blip r:embed="rId21"/>
          <a:stretch>
            <a:fillRect/>
          </a:stretch>
        </p:blipFill>
        <p:spPr>
          <a:xfrm>
            <a:off x="7593926" y="1847867"/>
            <a:ext cx="929123" cy="1141495"/>
          </a:xfrm>
          <a:prstGeom prst="rect">
            <a:avLst/>
          </a:prstGeom>
        </p:spPr>
      </p:pic>
    </p:spTree>
    <p:extLst>
      <p:ext uri="{BB962C8B-B14F-4D97-AF65-F5344CB8AC3E}">
        <p14:creationId xmlns:p14="http://schemas.microsoft.com/office/powerpoint/2010/main" val="3363562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34FFD95-FC16-8565-C9F7-6593C688B1B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02564" y="399494"/>
            <a:ext cx="3580660" cy="2685495"/>
          </a:xfrm>
          <a:prstGeom prst="rect">
            <a:avLst/>
          </a:prstGeom>
        </p:spPr>
      </p:pic>
      <p:sp>
        <p:nvSpPr>
          <p:cNvPr id="4" name="ZoneTexte 3">
            <a:extLst>
              <a:ext uri="{FF2B5EF4-FFF2-40B4-BE49-F238E27FC236}">
                <a16:creationId xmlns:a16="http://schemas.microsoft.com/office/drawing/2014/main" id="{FF0280F9-3200-A174-63DB-140A7932FFDD}"/>
              </a:ext>
            </a:extLst>
          </p:cNvPr>
          <p:cNvSpPr txBox="1"/>
          <p:nvPr/>
        </p:nvSpPr>
        <p:spPr>
          <a:xfrm>
            <a:off x="3721224" y="500940"/>
            <a:ext cx="5868140" cy="830997"/>
          </a:xfrm>
          <a:prstGeom prst="rect">
            <a:avLst/>
          </a:prstGeom>
          <a:noFill/>
        </p:spPr>
        <p:txBody>
          <a:bodyPr wrap="square" rtlCol="0">
            <a:spAutoFit/>
          </a:bodyPr>
          <a:lstStyle/>
          <a:p>
            <a:r>
              <a:rPr lang="fr-FR" sz="4800" dirty="0">
                <a:latin typeface="Chams " panose="02000000000000000000" pitchFamily="2" charset="0"/>
              </a:rPr>
              <a:t>Patti et Dédé</a:t>
            </a:r>
          </a:p>
        </p:txBody>
      </p:sp>
      <p:pic>
        <p:nvPicPr>
          <p:cNvPr id="6" name="Image 5">
            <a:extLst>
              <a:ext uri="{FF2B5EF4-FFF2-40B4-BE49-F238E27FC236}">
                <a16:creationId xmlns:a16="http://schemas.microsoft.com/office/drawing/2014/main" id="{CA3C9564-8235-508E-7EB3-97E258265D43}"/>
              </a:ext>
            </a:extLst>
          </p:cNvPr>
          <p:cNvPicPr>
            <a:picLocks noChangeAspect="1"/>
          </p:cNvPicPr>
          <p:nvPr/>
        </p:nvPicPr>
        <p:blipFill>
          <a:blip r:embed="rId4"/>
          <a:stretch>
            <a:fillRect/>
          </a:stretch>
        </p:blipFill>
        <p:spPr>
          <a:xfrm>
            <a:off x="838756" y="3429000"/>
            <a:ext cx="3333750" cy="2981325"/>
          </a:xfrm>
          <a:prstGeom prst="rect">
            <a:avLst/>
          </a:prstGeom>
        </p:spPr>
      </p:pic>
      <p:sp>
        <p:nvSpPr>
          <p:cNvPr id="7" name="ZoneTexte 6">
            <a:extLst>
              <a:ext uri="{FF2B5EF4-FFF2-40B4-BE49-F238E27FC236}">
                <a16:creationId xmlns:a16="http://schemas.microsoft.com/office/drawing/2014/main" id="{AC805804-49CC-5320-4436-41D3D0822552}"/>
              </a:ext>
            </a:extLst>
          </p:cNvPr>
          <p:cNvSpPr txBox="1"/>
          <p:nvPr/>
        </p:nvSpPr>
        <p:spPr>
          <a:xfrm>
            <a:off x="3721224" y="3429000"/>
            <a:ext cx="5868140" cy="830997"/>
          </a:xfrm>
          <a:prstGeom prst="rect">
            <a:avLst/>
          </a:prstGeom>
          <a:noFill/>
        </p:spPr>
        <p:txBody>
          <a:bodyPr wrap="square" rtlCol="0">
            <a:spAutoFit/>
          </a:bodyPr>
          <a:lstStyle/>
          <a:p>
            <a:r>
              <a:rPr lang="fr-FR" sz="4800" dirty="0" err="1">
                <a:latin typeface="Chams " panose="02000000000000000000" pitchFamily="2" charset="0"/>
              </a:rPr>
              <a:t>Picbille</a:t>
            </a:r>
            <a:endParaRPr lang="fr-FR" sz="4800" dirty="0">
              <a:latin typeface="Chams " panose="02000000000000000000" pitchFamily="2" charset="0"/>
            </a:endParaRPr>
          </a:p>
        </p:txBody>
      </p:sp>
      <p:pic>
        <p:nvPicPr>
          <p:cNvPr id="9" name="Image 8">
            <a:extLst>
              <a:ext uri="{FF2B5EF4-FFF2-40B4-BE49-F238E27FC236}">
                <a16:creationId xmlns:a16="http://schemas.microsoft.com/office/drawing/2014/main" id="{569BE69E-883B-4084-40C3-E4743BF7B43B}"/>
              </a:ext>
            </a:extLst>
          </p:cNvPr>
          <p:cNvPicPr>
            <a:picLocks noChangeAspect="1"/>
          </p:cNvPicPr>
          <p:nvPr/>
        </p:nvPicPr>
        <p:blipFill>
          <a:blip r:embed="rId5"/>
          <a:stretch>
            <a:fillRect/>
          </a:stretch>
        </p:blipFill>
        <p:spPr>
          <a:xfrm>
            <a:off x="6429295" y="1432424"/>
            <a:ext cx="5369130" cy="3305129"/>
          </a:xfrm>
          <a:prstGeom prst="rect">
            <a:avLst/>
          </a:prstGeom>
        </p:spPr>
      </p:pic>
      <p:sp>
        <p:nvSpPr>
          <p:cNvPr id="10" name="ZoneTexte 9">
            <a:extLst>
              <a:ext uri="{FF2B5EF4-FFF2-40B4-BE49-F238E27FC236}">
                <a16:creationId xmlns:a16="http://schemas.microsoft.com/office/drawing/2014/main" id="{9D47D988-E7D0-20F4-36A3-01D9830802A8}"/>
              </a:ext>
            </a:extLst>
          </p:cNvPr>
          <p:cNvSpPr txBox="1"/>
          <p:nvPr/>
        </p:nvSpPr>
        <p:spPr>
          <a:xfrm>
            <a:off x="6323860" y="4919662"/>
            <a:ext cx="5868140" cy="1200329"/>
          </a:xfrm>
          <a:prstGeom prst="rect">
            <a:avLst/>
          </a:prstGeom>
          <a:noFill/>
        </p:spPr>
        <p:txBody>
          <a:bodyPr wrap="square" rtlCol="0">
            <a:spAutoFit/>
          </a:bodyPr>
          <a:lstStyle/>
          <a:p>
            <a:r>
              <a:rPr lang="fr-FR" sz="4800" dirty="0">
                <a:latin typeface="Chams " panose="02000000000000000000" pitchFamily="2" charset="0"/>
              </a:rPr>
              <a:t>La boîte de 10</a:t>
            </a:r>
          </a:p>
          <a:p>
            <a:r>
              <a:rPr lang="fr-FR" sz="2400" dirty="0">
                <a:latin typeface="Chams " panose="02000000000000000000" pitchFamily="2" charset="0"/>
              </a:rPr>
              <a:t>= représentation de la dizaine</a:t>
            </a:r>
          </a:p>
        </p:txBody>
      </p:sp>
    </p:spTree>
    <p:extLst>
      <p:ext uri="{BB962C8B-B14F-4D97-AF65-F5344CB8AC3E}">
        <p14:creationId xmlns:p14="http://schemas.microsoft.com/office/powerpoint/2010/main" val="3668096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2E5FF00D-03C1-5E88-6288-06B3D27F9EA2}"/>
              </a:ext>
            </a:extLst>
          </p:cNvPr>
          <p:cNvPicPr>
            <a:picLocks noChangeAspect="1"/>
          </p:cNvPicPr>
          <p:nvPr/>
        </p:nvPicPr>
        <p:blipFill rotWithShape="1">
          <a:blip r:embed="rId2"/>
          <a:srcRect t="6351" r="248"/>
          <a:stretch/>
        </p:blipFill>
        <p:spPr>
          <a:xfrm>
            <a:off x="442683" y="461040"/>
            <a:ext cx="5966995" cy="2967960"/>
          </a:xfrm>
          <a:prstGeom prst="rect">
            <a:avLst/>
          </a:prstGeom>
        </p:spPr>
      </p:pic>
      <p:pic>
        <p:nvPicPr>
          <p:cNvPr id="3" name="Image 2">
            <a:extLst>
              <a:ext uri="{FF2B5EF4-FFF2-40B4-BE49-F238E27FC236}">
                <a16:creationId xmlns:a16="http://schemas.microsoft.com/office/drawing/2014/main" id="{EE18D2EC-E79C-054F-5538-2AB29EFF350B}"/>
              </a:ext>
            </a:extLst>
          </p:cNvPr>
          <p:cNvPicPr>
            <a:picLocks noChangeAspect="1"/>
          </p:cNvPicPr>
          <p:nvPr/>
        </p:nvPicPr>
        <p:blipFill>
          <a:blip r:embed="rId3"/>
          <a:stretch>
            <a:fillRect/>
          </a:stretch>
        </p:blipFill>
        <p:spPr>
          <a:xfrm>
            <a:off x="7824509" y="470728"/>
            <a:ext cx="3343275" cy="3076575"/>
          </a:xfrm>
          <a:prstGeom prst="rect">
            <a:avLst/>
          </a:prstGeom>
        </p:spPr>
      </p:pic>
      <p:pic>
        <p:nvPicPr>
          <p:cNvPr id="5" name="Image 4">
            <a:extLst>
              <a:ext uri="{FF2B5EF4-FFF2-40B4-BE49-F238E27FC236}">
                <a16:creationId xmlns:a16="http://schemas.microsoft.com/office/drawing/2014/main" id="{A13B815F-0EE2-9CC8-7B26-09B1271FEB4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42683" y="3979415"/>
            <a:ext cx="5963404" cy="1977502"/>
          </a:xfrm>
          <a:prstGeom prst="rect">
            <a:avLst/>
          </a:prstGeom>
        </p:spPr>
      </p:pic>
      <p:pic>
        <p:nvPicPr>
          <p:cNvPr id="7" name="Image 6">
            <a:extLst>
              <a:ext uri="{FF2B5EF4-FFF2-40B4-BE49-F238E27FC236}">
                <a16:creationId xmlns:a16="http://schemas.microsoft.com/office/drawing/2014/main" id="{709B9F60-1F81-D8A4-7E17-98750EF069B2}"/>
              </a:ext>
            </a:extLst>
          </p:cNvPr>
          <p:cNvPicPr>
            <a:picLocks noChangeAspect="1"/>
          </p:cNvPicPr>
          <p:nvPr/>
        </p:nvPicPr>
        <p:blipFill>
          <a:blip r:embed="rId6"/>
          <a:stretch>
            <a:fillRect/>
          </a:stretch>
        </p:blipFill>
        <p:spPr>
          <a:xfrm>
            <a:off x="7505931" y="3844097"/>
            <a:ext cx="2790825" cy="2543175"/>
          </a:xfrm>
          <a:prstGeom prst="rect">
            <a:avLst/>
          </a:prstGeom>
        </p:spPr>
      </p:pic>
    </p:spTree>
    <p:extLst>
      <p:ext uri="{BB962C8B-B14F-4D97-AF65-F5344CB8AC3E}">
        <p14:creationId xmlns:p14="http://schemas.microsoft.com/office/powerpoint/2010/main" val="949750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EF5355B-DE0E-B740-158C-29955E335E73}"/>
              </a:ext>
            </a:extLst>
          </p:cNvPr>
          <p:cNvSpPr txBox="1"/>
          <p:nvPr/>
        </p:nvSpPr>
        <p:spPr>
          <a:xfrm>
            <a:off x="657780" y="324803"/>
            <a:ext cx="10590300" cy="492443"/>
          </a:xfrm>
          <a:prstGeom prst="rect">
            <a:avLst/>
          </a:prstGeom>
          <a:noFill/>
        </p:spPr>
        <p:txBody>
          <a:bodyPr wrap="square" rtlCol="0">
            <a:spAutoFit/>
          </a:bodyPr>
          <a:lstStyle/>
          <a:p>
            <a:r>
              <a:rPr lang="fr-FR" sz="2600" b="1" dirty="0"/>
              <a:t>□  l’installation en classe : </a:t>
            </a:r>
            <a:r>
              <a:rPr lang="fr-FR" sz="1600" b="1" dirty="0"/>
              <a:t>les places sont modifiées au moins 6 fois dans l’année</a:t>
            </a:r>
          </a:p>
        </p:txBody>
      </p:sp>
      <p:pic>
        <p:nvPicPr>
          <p:cNvPr id="4" name="Image 3">
            <a:extLst>
              <a:ext uri="{FF2B5EF4-FFF2-40B4-BE49-F238E27FC236}">
                <a16:creationId xmlns:a16="http://schemas.microsoft.com/office/drawing/2014/main" id="{A4774B6E-422D-ECF2-EC86-5D23CC7ED770}"/>
              </a:ext>
            </a:extLst>
          </p:cNvPr>
          <p:cNvPicPr>
            <a:picLocks noChangeAspect="1"/>
          </p:cNvPicPr>
          <p:nvPr/>
        </p:nvPicPr>
        <p:blipFill>
          <a:blip r:embed="rId2"/>
          <a:stretch>
            <a:fillRect/>
          </a:stretch>
        </p:blipFill>
        <p:spPr>
          <a:xfrm>
            <a:off x="3598344" y="817246"/>
            <a:ext cx="4321841" cy="6040754"/>
          </a:xfrm>
          <a:prstGeom prst="rect">
            <a:avLst/>
          </a:prstGeom>
        </p:spPr>
      </p:pic>
    </p:spTree>
    <p:extLst>
      <p:ext uri="{BB962C8B-B14F-4D97-AF65-F5344CB8AC3E}">
        <p14:creationId xmlns:p14="http://schemas.microsoft.com/office/powerpoint/2010/main" val="1472300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038F4E0-F193-AA60-C016-8A2B8E18D02D}"/>
              </a:ext>
            </a:extLst>
          </p:cNvPr>
          <p:cNvSpPr txBox="1"/>
          <p:nvPr/>
        </p:nvSpPr>
        <p:spPr>
          <a:xfrm>
            <a:off x="800850" y="803108"/>
            <a:ext cx="10590300" cy="492443"/>
          </a:xfrm>
          <a:prstGeom prst="rect">
            <a:avLst/>
          </a:prstGeom>
          <a:noFill/>
        </p:spPr>
        <p:txBody>
          <a:bodyPr wrap="square" rtlCol="0">
            <a:spAutoFit/>
          </a:bodyPr>
          <a:lstStyle/>
          <a:p>
            <a:r>
              <a:rPr lang="fr-FR" sz="2600" b="1" dirty="0"/>
              <a:t>□  les trois grands principes pour travailler ensemble</a:t>
            </a:r>
            <a:endParaRPr lang="fr-FR" sz="1600" b="1" dirty="0"/>
          </a:p>
        </p:txBody>
      </p:sp>
      <p:sp>
        <p:nvSpPr>
          <p:cNvPr id="3" name="ZoneTexte 2">
            <a:extLst>
              <a:ext uri="{FF2B5EF4-FFF2-40B4-BE49-F238E27FC236}">
                <a16:creationId xmlns:a16="http://schemas.microsoft.com/office/drawing/2014/main" id="{766213EA-ED5A-C5E5-CC76-E405C957F04E}"/>
              </a:ext>
            </a:extLst>
          </p:cNvPr>
          <p:cNvSpPr txBox="1"/>
          <p:nvPr/>
        </p:nvSpPr>
        <p:spPr>
          <a:xfrm>
            <a:off x="1198486" y="1726942"/>
            <a:ext cx="8957569" cy="461665"/>
          </a:xfrm>
          <a:prstGeom prst="rect">
            <a:avLst/>
          </a:prstGeom>
          <a:noFill/>
        </p:spPr>
        <p:txBody>
          <a:bodyPr wrap="square" rtlCol="0">
            <a:spAutoFit/>
          </a:bodyPr>
          <a:lstStyle/>
          <a:p>
            <a:r>
              <a:rPr lang="fr-FR" sz="2400" b="1" dirty="0"/>
              <a:t> - Essayer, avancer à son rythme</a:t>
            </a:r>
          </a:p>
        </p:txBody>
      </p:sp>
      <p:sp>
        <p:nvSpPr>
          <p:cNvPr id="4" name="ZoneTexte 3">
            <a:extLst>
              <a:ext uri="{FF2B5EF4-FFF2-40B4-BE49-F238E27FC236}">
                <a16:creationId xmlns:a16="http://schemas.microsoft.com/office/drawing/2014/main" id="{BCA0AF89-3247-E21C-CDAD-1D739BA22F0B}"/>
              </a:ext>
            </a:extLst>
          </p:cNvPr>
          <p:cNvSpPr txBox="1"/>
          <p:nvPr/>
        </p:nvSpPr>
        <p:spPr>
          <a:xfrm>
            <a:off x="1269505" y="2512025"/>
            <a:ext cx="8957569" cy="461665"/>
          </a:xfrm>
          <a:prstGeom prst="rect">
            <a:avLst/>
          </a:prstGeom>
          <a:noFill/>
        </p:spPr>
        <p:txBody>
          <a:bodyPr wrap="square" rtlCol="0">
            <a:spAutoFit/>
          </a:bodyPr>
          <a:lstStyle/>
          <a:p>
            <a:r>
              <a:rPr lang="fr-FR" sz="2400" b="1" dirty="0"/>
              <a:t>- Être posé, se concentrer</a:t>
            </a:r>
          </a:p>
        </p:txBody>
      </p:sp>
      <p:sp>
        <p:nvSpPr>
          <p:cNvPr id="5" name="ZoneTexte 4">
            <a:extLst>
              <a:ext uri="{FF2B5EF4-FFF2-40B4-BE49-F238E27FC236}">
                <a16:creationId xmlns:a16="http://schemas.microsoft.com/office/drawing/2014/main" id="{E55081B7-C295-F8AA-3F51-FCB2E1738C53}"/>
              </a:ext>
            </a:extLst>
          </p:cNvPr>
          <p:cNvSpPr txBox="1"/>
          <p:nvPr/>
        </p:nvSpPr>
        <p:spPr>
          <a:xfrm>
            <a:off x="1269505" y="3305656"/>
            <a:ext cx="8957569" cy="461665"/>
          </a:xfrm>
          <a:prstGeom prst="rect">
            <a:avLst/>
          </a:prstGeom>
          <a:noFill/>
        </p:spPr>
        <p:txBody>
          <a:bodyPr wrap="square" rtlCol="0">
            <a:spAutoFit/>
          </a:bodyPr>
          <a:lstStyle/>
          <a:p>
            <a:r>
              <a:rPr lang="fr-FR" sz="2400" b="1" dirty="0"/>
              <a:t>- Se respecter et s’aider</a:t>
            </a:r>
          </a:p>
        </p:txBody>
      </p:sp>
    </p:spTree>
    <p:extLst>
      <p:ext uri="{BB962C8B-B14F-4D97-AF65-F5344CB8AC3E}">
        <p14:creationId xmlns:p14="http://schemas.microsoft.com/office/powerpoint/2010/main" val="3769248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57A4129-1C1B-6C3F-0A10-FA800B6FE4FF}"/>
              </a:ext>
            </a:extLst>
          </p:cNvPr>
          <p:cNvSpPr txBox="1"/>
          <p:nvPr/>
        </p:nvSpPr>
        <p:spPr>
          <a:xfrm>
            <a:off x="1012054" y="452760"/>
            <a:ext cx="6818051" cy="584775"/>
          </a:xfrm>
          <a:prstGeom prst="rect">
            <a:avLst/>
          </a:prstGeom>
          <a:solidFill>
            <a:schemeClr val="accent2">
              <a:lumMod val="20000"/>
              <a:lumOff val="80000"/>
            </a:schemeClr>
          </a:solidFill>
        </p:spPr>
        <p:txBody>
          <a:bodyPr wrap="square" rtlCol="0">
            <a:spAutoFit/>
          </a:bodyPr>
          <a:lstStyle/>
          <a:p>
            <a:r>
              <a:rPr lang="fr-FR" sz="3200" dirty="0">
                <a:solidFill>
                  <a:schemeClr val="accent5">
                    <a:lumMod val="75000"/>
                  </a:schemeClr>
                </a:solidFill>
              </a:rPr>
              <a:t>Spécificités de la classe double niveau</a:t>
            </a:r>
          </a:p>
        </p:txBody>
      </p:sp>
      <p:sp>
        <p:nvSpPr>
          <p:cNvPr id="5" name="ZoneTexte 4">
            <a:extLst>
              <a:ext uri="{FF2B5EF4-FFF2-40B4-BE49-F238E27FC236}">
                <a16:creationId xmlns:a16="http://schemas.microsoft.com/office/drawing/2014/main" id="{AA4B7F2B-B3EC-9A0D-BBF9-B4D3665B83E7}"/>
              </a:ext>
            </a:extLst>
          </p:cNvPr>
          <p:cNvSpPr txBox="1"/>
          <p:nvPr/>
        </p:nvSpPr>
        <p:spPr>
          <a:xfrm>
            <a:off x="506027" y="1376318"/>
            <a:ext cx="9827581" cy="2862322"/>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  des </a:t>
            </a:r>
            <a:r>
              <a:rPr lang="fr-FR" b="1" u="sng" dirty="0">
                <a:latin typeface="Calibri" panose="020F0502020204030204" pitchFamily="34" charset="0"/>
                <a:cs typeface="Calibri" panose="020F0502020204030204" pitchFamily="34" charset="0"/>
              </a:rPr>
              <a:t>chances</a:t>
            </a:r>
            <a:r>
              <a:rPr lang="fr-FR" dirty="0">
                <a:latin typeface="Calibri" panose="020F0502020204030204" pitchFamily="34" charset="0"/>
                <a:cs typeface="Calibri" panose="020F0502020204030204" pitchFamily="34" charset="0"/>
              </a:rPr>
              <a:t> : -  les enfants sortant de GS ont des modèles auxquels s’identifier pour trouver la posture d’élève telle qu’elle est demandée au CP : ce sont 6 grands de CE1 très responsables, très sérieux et qui connaissent les habitudes de la classe </a:t>
            </a:r>
          </a:p>
          <a:p>
            <a:r>
              <a:rPr lang="fr-FR" dirty="0">
                <a:latin typeface="Calibri" panose="020F0502020204030204" pitchFamily="34" charset="0"/>
                <a:cs typeface="Calibri" panose="020F0502020204030204" pitchFamily="34" charset="0"/>
              </a:rPr>
              <a:t>                            -  inconsciemment mais sûrement, les CP sont amenés vers plus d’autonomie parce que la maîtresse est obligée d’avoir des temps de travail spécifiques avec les CE1 et il faut donc apprendre « à se débrouiller plus tout seul »</a:t>
            </a:r>
          </a:p>
          <a:p>
            <a:r>
              <a:rPr lang="fr-FR" dirty="0">
                <a:latin typeface="Calibri" panose="020F0502020204030204" pitchFamily="34" charset="0"/>
                <a:cs typeface="Calibri" panose="020F0502020204030204" pitchFamily="34" charset="0"/>
              </a:rPr>
              <a:t>                            -  les 6 grands sont des enfants particulièrement attentifs et aidants (possibilités de donner des « coups de pouce » aux plus jeunes)</a:t>
            </a:r>
          </a:p>
          <a:p>
            <a:r>
              <a:rPr lang="fr-FR" dirty="0">
                <a:latin typeface="Calibri" panose="020F0502020204030204" pitchFamily="34" charset="0"/>
                <a:cs typeface="Calibri" panose="020F0502020204030204" pitchFamily="34" charset="0"/>
              </a:rPr>
              <a:t>			  - les CP bénéficient d’une écoute d’explications pour les plus grands, de l’affichage des CE1 ce qui permettra à certains de s’en saisir pour grandir encore plus vite</a:t>
            </a:r>
            <a:endParaRPr lang="fr-FR" dirty="0"/>
          </a:p>
        </p:txBody>
      </p:sp>
      <p:sp>
        <p:nvSpPr>
          <p:cNvPr id="6" name="ZoneTexte 5">
            <a:extLst>
              <a:ext uri="{FF2B5EF4-FFF2-40B4-BE49-F238E27FC236}">
                <a16:creationId xmlns:a16="http://schemas.microsoft.com/office/drawing/2014/main" id="{ECD7E8FC-0F4A-CFE4-015A-1BD12CB3BFC7}"/>
              </a:ext>
            </a:extLst>
          </p:cNvPr>
          <p:cNvSpPr txBox="1"/>
          <p:nvPr/>
        </p:nvSpPr>
        <p:spPr>
          <a:xfrm>
            <a:off x="506026" y="4332352"/>
            <a:ext cx="9827581" cy="1477328"/>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  nécessité de </a:t>
            </a:r>
            <a:r>
              <a:rPr lang="fr-FR" b="1" dirty="0">
                <a:latin typeface="Calibri" panose="020F0502020204030204" pitchFamily="34" charset="0"/>
                <a:cs typeface="Calibri" panose="020F0502020204030204" pitchFamily="34" charset="0"/>
              </a:rPr>
              <a:t>souplesse</a:t>
            </a:r>
            <a:r>
              <a:rPr lang="fr-FR" dirty="0">
                <a:latin typeface="Calibri" panose="020F0502020204030204" pitchFamily="34" charset="0"/>
                <a:cs typeface="Calibri" panose="020F0502020204030204" pitchFamily="34" charset="0"/>
              </a:rPr>
              <a:t>, d’adaptation : pour la majorité des matières, la maîtresse organise des temps de leçon dirigée avec un groupe pendant que l’autre groupe est sur des activités d’application (lecture pour les CP et matières comme conjugaison, grammaire, orthographe pour les CE1 et idem pour les mathématiques) ; dans d’autres cas, la maîtresse organise des temps de travail commun avec une exigence de réflexion, d’écriture plus poussée pour les CE1 : vocabulaire, expression orale, sciences…</a:t>
            </a:r>
            <a:endParaRPr lang="fr-FR" dirty="0"/>
          </a:p>
        </p:txBody>
      </p:sp>
      <p:sp>
        <p:nvSpPr>
          <p:cNvPr id="7" name="ZoneTexte 6">
            <a:extLst>
              <a:ext uri="{FF2B5EF4-FFF2-40B4-BE49-F238E27FC236}">
                <a16:creationId xmlns:a16="http://schemas.microsoft.com/office/drawing/2014/main" id="{779A9EBB-0564-2D58-FFBA-A5B690370683}"/>
              </a:ext>
            </a:extLst>
          </p:cNvPr>
          <p:cNvSpPr txBox="1"/>
          <p:nvPr/>
        </p:nvSpPr>
        <p:spPr>
          <a:xfrm>
            <a:off x="506025" y="5943575"/>
            <a:ext cx="9827581" cy="646331"/>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 deux programmes distincts : l’enseignante doit mener de parallèle les deux progressions différentes : un challenge difficile mais motivant qui permet une belle remise en question ! C’est dynamisant !</a:t>
            </a:r>
            <a:endParaRPr lang="fr-FR" dirty="0"/>
          </a:p>
        </p:txBody>
      </p:sp>
      <p:sp>
        <p:nvSpPr>
          <p:cNvPr id="8" name="Étoile : 5 branches 7">
            <a:extLst>
              <a:ext uri="{FF2B5EF4-FFF2-40B4-BE49-F238E27FC236}">
                <a16:creationId xmlns:a16="http://schemas.microsoft.com/office/drawing/2014/main" id="{652010C2-930A-397B-9A07-54DF5527592D}"/>
              </a:ext>
            </a:extLst>
          </p:cNvPr>
          <p:cNvSpPr/>
          <p:nvPr/>
        </p:nvSpPr>
        <p:spPr>
          <a:xfrm>
            <a:off x="7439486" y="180366"/>
            <a:ext cx="639193" cy="584775"/>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endParaRPr lang="fr-FR" b="1">
              <a:ln/>
              <a:solidFill>
                <a:schemeClr val="accent3"/>
              </a:solidFill>
            </a:endParaRPr>
          </a:p>
        </p:txBody>
      </p:sp>
    </p:spTree>
    <p:extLst>
      <p:ext uri="{BB962C8B-B14F-4D97-AF65-F5344CB8AC3E}">
        <p14:creationId xmlns:p14="http://schemas.microsoft.com/office/powerpoint/2010/main" val="3763281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E6D5D24-7D36-3ED4-882C-DF289B0FFC96}"/>
              </a:ext>
            </a:extLst>
          </p:cNvPr>
          <p:cNvSpPr txBox="1"/>
          <p:nvPr/>
        </p:nvSpPr>
        <p:spPr>
          <a:xfrm>
            <a:off x="630598" y="411393"/>
            <a:ext cx="6191356" cy="400110"/>
          </a:xfrm>
          <a:prstGeom prst="rect">
            <a:avLst/>
          </a:prstGeom>
          <a:solidFill>
            <a:schemeClr val="accent4">
              <a:lumMod val="20000"/>
              <a:lumOff val="80000"/>
            </a:schemeClr>
          </a:solidFill>
        </p:spPr>
        <p:txBody>
          <a:bodyPr wrap="square" rtlCol="0">
            <a:spAutoFit/>
          </a:bodyPr>
          <a:lstStyle/>
          <a:p>
            <a:r>
              <a:rPr lang="fr-FR" sz="2000" b="1" dirty="0">
                <a:solidFill>
                  <a:srgbClr val="FF0000"/>
                </a:solidFill>
                <a:latin typeface="Comic Sans MS" panose="030F0702030302020204" pitchFamily="66" charset="0"/>
              </a:rPr>
              <a:t>3) L’EMPLOI DU TEMPS</a:t>
            </a:r>
          </a:p>
        </p:txBody>
      </p:sp>
      <p:sp>
        <p:nvSpPr>
          <p:cNvPr id="4" name="ZoneTexte 3">
            <a:extLst>
              <a:ext uri="{FF2B5EF4-FFF2-40B4-BE49-F238E27FC236}">
                <a16:creationId xmlns:a16="http://schemas.microsoft.com/office/drawing/2014/main" id="{A741B0B3-AA5C-C2AC-D0B7-D142864AD32B}"/>
              </a:ext>
            </a:extLst>
          </p:cNvPr>
          <p:cNvSpPr txBox="1"/>
          <p:nvPr/>
        </p:nvSpPr>
        <p:spPr>
          <a:xfrm>
            <a:off x="534139" y="889843"/>
            <a:ext cx="10768614" cy="5355312"/>
          </a:xfrm>
          <a:prstGeom prst="rect">
            <a:avLst/>
          </a:prstGeom>
          <a:noFill/>
        </p:spPr>
        <p:txBody>
          <a:bodyPr wrap="square" rtlCol="0">
            <a:spAutoFit/>
          </a:bodyPr>
          <a:lstStyle/>
          <a:p>
            <a:pPr marL="285750" indent="-285750">
              <a:buFontTx/>
              <a:buChar char="-"/>
            </a:pPr>
            <a:r>
              <a:rPr lang="fr-FR" dirty="0"/>
              <a:t>en cours de construction </a:t>
            </a:r>
          </a:p>
          <a:p>
            <a:pPr marL="285750" indent="-285750">
              <a:buFontTx/>
              <a:buChar char="-"/>
            </a:pPr>
            <a:endParaRPr lang="fr-FR" dirty="0"/>
          </a:p>
          <a:p>
            <a:pPr marL="285750" indent="-285750">
              <a:buFontTx/>
              <a:buChar char="-"/>
            </a:pPr>
            <a:r>
              <a:rPr lang="fr-FR" dirty="0"/>
              <a:t>jamais rigide car l’</a:t>
            </a:r>
            <a:r>
              <a:rPr lang="fr-FR" b="1" dirty="0"/>
              <a:t>adaptation</a:t>
            </a:r>
            <a:r>
              <a:rPr lang="fr-FR" dirty="0"/>
              <a:t> est le mot-clé du CP </a:t>
            </a:r>
          </a:p>
          <a:p>
            <a:pPr marL="285750" indent="-285750">
              <a:buFontTx/>
              <a:buChar char="-"/>
            </a:pPr>
            <a:endParaRPr lang="fr-FR" dirty="0"/>
          </a:p>
          <a:p>
            <a:pPr marL="285750" indent="-285750">
              <a:buFontTx/>
              <a:buChar char="-"/>
            </a:pPr>
            <a:r>
              <a:rPr lang="fr-FR" dirty="0"/>
              <a:t>données incontournables :  </a:t>
            </a:r>
            <a:r>
              <a:rPr lang="fr-FR" dirty="0">
                <a:latin typeface="Calibri" panose="020F0502020204030204" pitchFamily="34" charset="0"/>
                <a:cs typeface="Calibri" panose="020F0502020204030204" pitchFamily="34" charset="0"/>
              </a:rPr>
              <a:t>● mise en route à l’arrivée : rituels date, vérification carnets de liaison</a:t>
            </a:r>
          </a:p>
          <a:p>
            <a:r>
              <a:rPr lang="fr-FR" dirty="0">
                <a:latin typeface="Calibri" panose="020F0502020204030204" pitchFamily="34" charset="0"/>
                <a:cs typeface="Calibri" panose="020F0502020204030204" pitchFamily="34" charset="0"/>
              </a:rPr>
              <a:t>                                                      ● temps d’apprentissage collectif de lecture, écriture et dictée en début matinée</a:t>
            </a:r>
          </a:p>
          <a:p>
            <a:r>
              <a:rPr lang="fr-FR" dirty="0">
                <a:latin typeface="Calibri" panose="020F0502020204030204" pitchFamily="34" charset="0"/>
                <a:cs typeface="Calibri" panose="020F0502020204030204" pitchFamily="34" charset="0"/>
              </a:rPr>
              <a:t>                                                      ● récréation : 10h20 – 10h40 avec passage aux toilettes et aux lavabos</a:t>
            </a:r>
          </a:p>
          <a:p>
            <a:r>
              <a:rPr lang="fr-FR" dirty="0">
                <a:latin typeface="Calibri" panose="020F0502020204030204" pitchFamily="34" charset="0"/>
                <a:cs typeface="Calibri" panose="020F0502020204030204" pitchFamily="34" charset="0"/>
              </a:rPr>
              <a:t>                                                      ● travail sur fiche après la récré</a:t>
            </a:r>
          </a:p>
          <a:p>
            <a:r>
              <a:rPr lang="fr-FR" dirty="0">
                <a:latin typeface="Calibri" panose="020F0502020204030204" pitchFamily="34" charset="0"/>
                <a:cs typeface="Calibri" panose="020F0502020204030204" pitchFamily="34" charset="0"/>
              </a:rPr>
              <a:t>                                                      ● leçon et exercices de maths plutôt en seconde partie de matinée</a:t>
            </a:r>
          </a:p>
          <a:p>
            <a:r>
              <a:rPr lang="fr-FR" dirty="0">
                <a:latin typeface="Calibri" panose="020F0502020204030204" pitchFamily="34" charset="0"/>
                <a:cs typeface="Calibri" panose="020F0502020204030204" pitchFamily="34" charset="0"/>
              </a:rPr>
              <a:t>                                                      ● les essais en écriture se font sur ardoise le matin et généralement l’après-midi sur  						      le cahier du jour</a:t>
            </a: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 temps calme de 10 minutes au retour du repas de midi</a:t>
            </a:r>
          </a:p>
          <a:p>
            <a:r>
              <a:rPr lang="fr-FR" dirty="0">
                <a:latin typeface="Calibri" panose="020F0502020204030204" pitchFamily="34" charset="0"/>
                <a:cs typeface="Calibri" panose="020F0502020204030204" pitchFamily="34" charset="0"/>
              </a:rPr>
              <a:t>                                                      ●  après-midi : plutôt des activités de découverte du monde, éducation civique et 							      morale, activités artistiques…</a:t>
            </a: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 créneaux d’EPS : ils ne sont pas encore définis car il faut une concertation de tous les collègues afin de s’entendre sur l’occupation du gymnase et des cours</a:t>
            </a:r>
          </a:p>
          <a:p>
            <a:r>
              <a:rPr lang="fr-FR"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90770800"/>
      </p:ext>
    </p:extLst>
  </p:cSld>
  <p:clrMapOvr>
    <a:masterClrMapping/>
  </p:clrMapOvr>
</p:sld>
</file>

<file path=ppt/theme/theme1.xml><?xml version="1.0" encoding="utf-8"?>
<a:theme xmlns:a="http://schemas.openxmlformats.org/drawingml/2006/main" name="Colis">
  <a:themeElements>
    <a:clrScheme name="Colis">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Colis">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lis">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TM10001115[[fn=Colis]]</Template>
  <TotalTime>1531</TotalTime>
  <Words>1613</Words>
  <Application>Microsoft Office PowerPoint</Application>
  <PresentationFormat>Grand écran</PresentationFormat>
  <Paragraphs>211</Paragraphs>
  <Slides>26</Slides>
  <Notes>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26</vt:i4>
      </vt:variant>
    </vt:vector>
  </HeadingPairs>
  <TitlesOfParts>
    <vt:vector size="38" baseType="lpstr">
      <vt:lpstr>Arial</vt:lpstr>
      <vt:lpstr>ariapenciroman</vt:lpstr>
      <vt:lpstr>BD Cartoon Shout</vt:lpstr>
      <vt:lpstr>Brush Script MT</vt:lpstr>
      <vt:lpstr>Calibri</vt:lpstr>
      <vt:lpstr>Chams </vt:lpstr>
      <vt:lpstr>ChildrenSans</vt:lpstr>
      <vt:lpstr>Comic Sans MS</vt:lpstr>
      <vt:lpstr>Gill Sans MT</vt:lpstr>
      <vt:lpstr>Jokerman</vt:lpstr>
      <vt:lpstr>Wingdings</vt:lpstr>
      <vt:lpstr>Colis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laurent MONET</dc:creator>
  <cp:lastModifiedBy>LAURENT MONET</cp:lastModifiedBy>
  <cp:revision>53</cp:revision>
  <cp:lastPrinted>2025-08-28T17:17:28Z</cp:lastPrinted>
  <dcterms:created xsi:type="dcterms:W3CDTF">2020-05-30T09:49:26Z</dcterms:created>
  <dcterms:modified xsi:type="dcterms:W3CDTF">2025-08-28T17:28:38Z</dcterms:modified>
</cp:coreProperties>
</file>